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264" r:id="rId2"/>
    <p:sldId id="303" r:id="rId3"/>
    <p:sldId id="312" r:id="rId4"/>
    <p:sldId id="314" r:id="rId5"/>
    <p:sldId id="284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3E"/>
    <a:srgbClr val="1902A6"/>
    <a:srgbClr val="00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4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886BD-4304-4F96-AEA8-58960D5B3E5E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E7F12-EC6A-4462-A731-DB6F19FE3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66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BB6A9C-B53B-491A-BB14-80F4C72EA28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FDA0-1F03-4D80-BA10-DC4E9128E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496" y="621508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2022год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14488"/>
            <a:ext cx="8462528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Исполнение индикатора Стратегии: </a:t>
            </a:r>
          </a:p>
          <a:p>
            <a:pPr algn="ctr"/>
            <a:r>
              <a:rPr lang="ru-RU" sz="28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«охват тестированием населения»</a:t>
            </a:r>
          </a:p>
          <a:p>
            <a:pPr algn="ctr"/>
            <a:r>
              <a:rPr lang="ru-RU" sz="28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Медицинскими организациями Нижегородской области, имеющими прикрепленное население</a:t>
            </a:r>
            <a:r>
              <a:rPr lang="ru-RU" sz="28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dirty="0" smtClean="0"/>
              <a:t>ГБУЗ НО «</a:t>
            </a:r>
            <a:r>
              <a:rPr lang="ru-RU" sz="1200" dirty="0" err="1" smtClean="0"/>
              <a:t>Балахнинская</a:t>
            </a:r>
            <a:r>
              <a:rPr lang="ru-RU" sz="1200" dirty="0" smtClean="0"/>
              <a:t> ЦРБ», ГБУЗ НО «Б.Болдинская ЦРБ», ГБУЗ НО «</a:t>
            </a:r>
            <a:r>
              <a:rPr lang="ru-RU" sz="1200" dirty="0" err="1" smtClean="0"/>
              <a:t>Варнавинская</a:t>
            </a:r>
            <a:r>
              <a:rPr lang="ru-RU" sz="1200" dirty="0" smtClean="0"/>
              <a:t> ЦРБ», ГБУЗ НО «</a:t>
            </a:r>
            <a:r>
              <a:rPr lang="ru-RU" sz="1200" dirty="0" err="1" smtClean="0"/>
              <a:t>Вачская</a:t>
            </a:r>
            <a:r>
              <a:rPr lang="ru-RU" sz="1200" dirty="0" smtClean="0"/>
              <a:t> ЦРБ», ГБУЗ НО «Городецкая ЦРБ», ГБУЗ НО «</a:t>
            </a:r>
            <a:r>
              <a:rPr lang="ru-RU" sz="1200" dirty="0" err="1" smtClean="0"/>
              <a:t>Ковернинская</a:t>
            </a:r>
            <a:r>
              <a:rPr lang="ru-RU" sz="1200" dirty="0" smtClean="0"/>
              <a:t> ЦРБ», ГБУЗ НО «</a:t>
            </a:r>
            <a:r>
              <a:rPr lang="ru-RU" sz="1200" dirty="0" err="1" smtClean="0"/>
              <a:t>Кр.Баковская</a:t>
            </a:r>
            <a:r>
              <a:rPr lang="ru-RU" sz="1200" dirty="0" smtClean="0"/>
              <a:t> ЦРБ», ГБУЗ НО «Семеновская ЦРБ», ГБУЗ НО «Спасская ЦРБ», ГБУЗ НО «Чкаловская ЦРБ», ГБУЗ НО «</a:t>
            </a:r>
            <a:r>
              <a:rPr lang="ru-RU" sz="1200" dirty="0" err="1" smtClean="0"/>
              <a:t>Тоншаевская</a:t>
            </a:r>
            <a:r>
              <a:rPr lang="ru-RU" sz="1200" dirty="0" smtClean="0"/>
              <a:t> ЦРБ», МО Ленинского района г.Н.Новгорода</a:t>
            </a:r>
            <a:endParaRPr lang="ru-RU" sz="1200" b="1" spc="50" dirty="0" smtClean="0">
              <a:ln w="11430"/>
            </a:endParaRPr>
          </a:p>
          <a:p>
            <a:pPr algn="ctr"/>
            <a:endParaRPr lang="ru-RU" sz="1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39752" y="4365104"/>
            <a:ext cx="4572000" cy="14691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Эпидемиологический отдел</a:t>
            </a:r>
          </a:p>
          <a:p>
            <a:pPr algn="ctr">
              <a:lnSpc>
                <a:spcPct val="80000"/>
              </a:lnSpc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ГБУЗНО «НОЦ СПИД»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Россия, Нижегородская область, </a:t>
            </a:r>
            <a:b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Нижний Новгород, улица Минина, дом 20/3, литер Е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50" dirty="0" err="1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antispidnn</a:t>
            </a: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50" dirty="0" err="1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altLang="ru-RU" sz="1400" spc="50" dirty="0" smtClean="0">
              <a:ln w="11430"/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70572" cy="7681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9B253E"/>
                </a:solidFill>
                <a:latin typeface="Times New Roman" pitchFamily="18" charset="0"/>
                <a:cs typeface="Times New Roman" pitchFamily="18" charset="0"/>
              </a:rPr>
              <a:t>Показатели обследования населения на ВИЧ-инфекцию за 2021г.</a:t>
            </a:r>
            <a:endParaRPr lang="ru-RU" sz="2400" b="1" dirty="0">
              <a:solidFill>
                <a:srgbClr val="9B2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88510844"/>
              </p:ext>
            </p:extLst>
          </p:nvPr>
        </p:nvGraphicFramePr>
        <p:xfrm>
          <a:off x="971600" y="1124744"/>
          <a:ext cx="7467600" cy="502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0234"/>
                <a:gridCol w="1736898"/>
                <a:gridCol w="1736898"/>
                <a:gridCol w="208357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обследованного населения (28,3%)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 на 2021 (30%)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</a:t>
                      </a:r>
                      <a:r>
                        <a:rPr lang="ru-RU" sz="105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показатели на 2022г. (31%)</a:t>
                      </a:r>
                      <a:endParaRPr lang="ru-RU" sz="105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Балахнинский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14708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(20,1%)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14708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22168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Большеболдинский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1970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(19,5%)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1970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3055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Варнавинский</a:t>
                      </a: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2594 (26,6%)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2594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2928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432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Вачский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4569  (28,1%)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4569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4920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Городецкий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15488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(17,6%)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15488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26902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Ковернинский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3820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(22,1%)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3820 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5282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Краснобаковский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3724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(20,9%)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5343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 Семеновский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10866 (25,6%)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10866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12936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Спасский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2625 (29,3%)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2521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4063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Тоншаевский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2521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18,6%)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2625  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 Чкаловский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3696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(18,7%)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3696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6019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867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308304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ОБСЛЕДОВАНИЯ НАСЕЛЕНИЯ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ВИЧ-ИНФЕКЦИЮ ЗА 2021г.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26709094"/>
              </p:ext>
            </p:extLst>
          </p:nvPr>
        </p:nvGraphicFramePr>
        <p:xfrm>
          <a:off x="467544" y="1916832"/>
          <a:ext cx="8064896" cy="47341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7140"/>
                <a:gridCol w="2126071"/>
                <a:gridCol w="1771725"/>
                <a:gridCol w="1679960"/>
              </a:tblGrid>
              <a:tr h="111937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организация</a:t>
                      </a:r>
                      <a:endParaRPr lang="ru-RU" sz="20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протестированного населения 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в.г.Н.Новгороде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(12,7%!)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Выявлено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возрасте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20-50 лет ,%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Обследовано в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возрасте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20- 50 лет,%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279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 «Городская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больница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№ 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33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» Ленинского р-на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43,4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87,5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44,0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3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 «Городская клиническая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больница № 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7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» Ленинского р-на</a:t>
                      </a:r>
                      <a:endParaRPr lang="ru-RU" sz="1200" b="0" dirty="0" smtClean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14,3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87,5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44,0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366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НО «</a:t>
                      </a:r>
                      <a:r>
                        <a:rPr lang="ru-RU" sz="1200" b="0" baseline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Балахнинская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20,1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85,2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40,8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366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 «</a:t>
                      </a:r>
                      <a:r>
                        <a:rPr lang="ru-RU" sz="12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Большеболдинская</a:t>
                      </a:r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19,5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37,2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366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 «</a:t>
                      </a:r>
                      <a:r>
                        <a:rPr lang="ru-RU" sz="12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Варнавинская</a:t>
                      </a:r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26,6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85,7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34,5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366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НО «</a:t>
                      </a:r>
                      <a:r>
                        <a:rPr lang="ru-RU" sz="1200" b="0" baseline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Вачская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28,1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24,9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768752" cy="8640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ОБСЛЕДОВАНИЯ НАСЕЛЕНИЯ НА ВИЧ-ИНФЕКЦИЮ ЗА 2021г.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26709094"/>
              </p:ext>
            </p:extLst>
          </p:nvPr>
        </p:nvGraphicFramePr>
        <p:xfrm>
          <a:off x="467544" y="1916832"/>
          <a:ext cx="8064896" cy="4510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7140"/>
                <a:gridCol w="2126071"/>
                <a:gridCol w="1771725"/>
                <a:gridCol w="1679960"/>
              </a:tblGrid>
              <a:tr h="111937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организация</a:t>
                      </a:r>
                      <a:endParaRPr lang="ru-RU" sz="20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протестированного населения 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в.г.Н.Новгороде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(12,7%!)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Выявлено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возрасте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20-50 лет ,%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Обследовано в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возрасте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20- 50 лет,%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078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 «Городецкая ЦРБ"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17,6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84,8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38,4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6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 «</a:t>
                      </a:r>
                      <a:r>
                        <a:rPr lang="ru-RU" sz="12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Ковернинская</a:t>
                      </a:r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ЦРБ»</a:t>
                      </a:r>
                    </a:p>
                    <a:p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22,1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88,9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38,9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14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НО «</a:t>
                      </a:r>
                      <a:r>
                        <a:rPr lang="ru-RU" sz="1200" b="0" baseline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Краснобаковская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20,9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88,5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38,7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584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 «</a:t>
                      </a:r>
                      <a:r>
                        <a:rPr lang="ru-RU" sz="12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Большеболдинская</a:t>
                      </a:r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19,5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37,2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69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 «Семеновская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25,6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83,9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41,1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650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 «Спасская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29,3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84,6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27,5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449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0" baseline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Тоншаевская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18,6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63,6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48,1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650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ГБУЗ НО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«Чкаловская ЦРБ»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18,7</a:t>
                      </a:r>
                      <a:endParaRPr lang="ru-RU" sz="200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71,4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39,1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тестирования беременных на ВИЧ-инфекцию и их половых партнеров за 2021 года на территориях Нижегородской области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88510844"/>
              </p:ext>
            </p:extLst>
          </p:nvPr>
        </p:nvGraphicFramePr>
        <p:xfrm>
          <a:off x="827584" y="1484784"/>
          <a:ext cx="7632850" cy="49876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6570"/>
                <a:gridCol w="1526570"/>
                <a:gridCol w="1526570"/>
                <a:gridCol w="1526570"/>
                <a:gridCol w="1526570"/>
              </a:tblGrid>
              <a:tr h="720081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обследованных беременных (код109), чел.</a:t>
                      </a:r>
                    </a:p>
                    <a:p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Взято на учет по беременности, чел.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обследованных половых партнеров беременных (код 110, 109/1) чел.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  <a:r>
                        <a:rPr lang="ru-RU" sz="9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протестированнных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половых партнеров беременных от поставленных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учет по беременности, 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9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Балахнинский</a:t>
                      </a: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1043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642 человека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 человека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73,7%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9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Большеболдинский</a:t>
                      </a: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87,0%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9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Варнавинский</a:t>
                      </a:r>
                      <a:endParaRPr lang="ru-RU" sz="9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человек 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9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Вачский</a:t>
                      </a: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человек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человека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110,5%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1011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Городецкий муниципальный район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1279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589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86,9%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5926">
                <a:tc>
                  <a:txBody>
                    <a:bodyPr/>
                    <a:lstStyle/>
                    <a:p>
                      <a:r>
                        <a:rPr lang="ru-RU" sz="9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Ковернинский</a:t>
                      </a: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110,3%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9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Краснобаковский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 человека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 Семеновский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756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277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89,9%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Спасский муниципальный район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человек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человек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62,5%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9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Тоншаевский</a:t>
                      </a: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 человек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человека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101,6%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5629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 Чкаловский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 человека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человек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78,2%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867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непроведенных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эпид.расследований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 числа впервые выявленных в 2017-2021гг.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78174712"/>
              </p:ext>
            </p:extLst>
          </p:nvPr>
        </p:nvGraphicFramePr>
        <p:xfrm>
          <a:off x="323529" y="1500174"/>
          <a:ext cx="8208911" cy="478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3"/>
                <a:gridCol w="841927"/>
                <a:gridCol w="685021"/>
                <a:gridCol w="685021"/>
                <a:gridCol w="596343"/>
                <a:gridCol w="792088"/>
                <a:gridCol w="576064"/>
                <a:gridCol w="792088"/>
                <a:gridCol w="576064"/>
                <a:gridCol w="792088"/>
                <a:gridCol w="576064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Район/год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Л№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 Л№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Л№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Л№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Л№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Л№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Балахнинский</a:t>
                      </a:r>
                      <a:r>
                        <a:rPr lang="ru-RU" sz="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83</a:t>
                      </a:r>
                      <a:endParaRPr lang="ru-RU" sz="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82</a:t>
                      </a:r>
                      <a:endParaRPr lang="ru-RU" sz="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Большеболдинский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Варнавинский</a:t>
                      </a:r>
                      <a:endParaRPr lang="ru-RU" sz="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Вачский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Городецкий муниципальный район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Ковернинский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Краснобаковский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 округ Семеновский</a:t>
                      </a:r>
                      <a:endParaRPr lang="ru-RU" sz="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Спасский муниципальный район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Тоншаевский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 Чкаловский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3591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2153</TotalTime>
  <Words>789</Words>
  <Application>Microsoft Office PowerPoint</Application>
  <PresentationFormat>Экран (4:3)</PresentationFormat>
  <Paragraphs>339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Показатели обследования населения на ВИЧ-инфекцию за 2021г.</vt:lpstr>
      <vt:lpstr>ПОКАЗАТЕЛИ ОБСЛЕДОВАНИЯ НАСЕЛЕНИЯ  НА ВИЧ-ИНФЕКЦИЮ ЗА 2021г.</vt:lpstr>
      <vt:lpstr>ПОКАЗАТЕЛИ ОБСЛЕДОВАНИЯ НАСЕЛЕНИЯ НА ВИЧ-ИНФЕКЦИЮ ЗА 2021г.</vt:lpstr>
      <vt:lpstr>Мониторинг тестирования беременных на ВИЧ-инфекцию и их половых партнеров за 2021 года на территориях Нижегородской области</vt:lpstr>
      <vt:lpstr>Количество непроведенных эпид.расследований из числа впервые выявленных в 2017-2021гг.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Эпидемическая ситуация  по ВИЧ-инфекции</dc:title>
  <cp:lastModifiedBy>Пользователь Windows</cp:lastModifiedBy>
  <cp:revision>253</cp:revision>
  <dcterms:modified xsi:type="dcterms:W3CDTF">2022-02-03T05:26:53Z</dcterms:modified>
</cp:coreProperties>
</file>