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8"/>
  </p:notesMasterIdLst>
  <p:sldIdLst>
    <p:sldId id="264" r:id="rId2"/>
    <p:sldId id="306" r:id="rId3"/>
    <p:sldId id="342" r:id="rId4"/>
    <p:sldId id="340" r:id="rId5"/>
    <p:sldId id="322" r:id="rId6"/>
    <p:sldId id="325" r:id="rId7"/>
    <p:sldId id="341" r:id="rId8"/>
    <p:sldId id="339" r:id="rId9"/>
    <p:sldId id="330" r:id="rId10"/>
    <p:sldId id="329" r:id="rId11"/>
    <p:sldId id="337" r:id="rId12"/>
    <p:sldId id="335" r:id="rId13"/>
    <p:sldId id="338" r:id="rId14"/>
    <p:sldId id="334" r:id="rId15"/>
    <p:sldId id="327" r:id="rId16"/>
    <p:sldId id="32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B253E"/>
    <a:srgbClr val="66FFFF"/>
    <a:srgbClr val="1902A6"/>
    <a:srgbClr val="00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4" autoAdjust="0"/>
    <p:restoredTop sz="98046" autoAdjust="0"/>
  </p:normalViewPr>
  <p:slideViewPr>
    <p:cSldViewPr>
      <p:cViewPr varScale="1">
        <p:scale>
          <a:sx n="114" d="100"/>
          <a:sy n="11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886BD-4304-4F96-AEA8-58960D5B3E5E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E7F12-EC6A-4462-A731-DB6F19FE3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66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8BB6A9C-B53B-491A-BB14-80F4C72EA285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4C88701-8173-4B81-BBD4-B42C8F8E1DF9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4317289" y="9354543"/>
            <a:ext cx="3303246" cy="4854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46E6B6E-3BB3-41D3-B1DF-DA4279623FDE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4317288" y="9354543"/>
            <a:ext cx="3309654" cy="491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38E6C5A-6409-4DCD-9F6C-CEC367309667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749300"/>
            <a:ext cx="4921250" cy="36909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535" y="4677272"/>
            <a:ext cx="6092262" cy="4421403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6FA15E0-79C8-415B-BA76-D904036DD0A1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4317289" y="9354543"/>
            <a:ext cx="3303246" cy="4854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2670A0E-8D82-45B8-84F3-65AEA369E756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4317288" y="9354543"/>
            <a:ext cx="3309654" cy="491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CDE8F36-6D37-4C7A-91D6-A6E5826FE21A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749300"/>
            <a:ext cx="4921250" cy="36909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535" y="4677272"/>
            <a:ext cx="6092262" cy="4421403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CFDA0-1F03-4D80-BA10-DC4E9128E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78EA-A15E-4DDA-8C48-93D5F9AD3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antispidnn.ru/biblioteka/" TargetMode="External"/><Relationship Id="rId3" Type="http://schemas.openxmlformats.org/officeDocument/2006/relationships/hyperlink" Target="http://antispidnn.ru/Image/2021/doc/315-1085-21%D0%9F-%D0%BE%D0%B4%20%D0%BF%D1%80%D0%B8%D0%BA%D0%B0%D0%B7%20%D0%BE%D0%B1%20%D0%BE%D1%81%D0%B2%D0%B8%D0%B4%D0%B5%D1%82%D0%B5%D0%BB%D1%8C%D1%81%D1%82%D0%B2%D0%BE%D0%B2%D0%B0%D0%BD%D0%B8%D0%B8%20%D0%BD%D0%B0%20%D0%92%D0%98%D0%A7%20%D0%B2%202022%20%D0%B3%D0%BE%D0%B4%D1%83.pdf" TargetMode="External"/><Relationship Id="rId7" Type="http://schemas.openxmlformats.org/officeDocument/2006/relationships/hyperlink" Target="http://antispidnn.ru/specialista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ntispidnn.ru/" TargetMode="External"/><Relationship Id="rId5" Type="http://schemas.openxmlformats.org/officeDocument/2006/relationships/hyperlink" Target="http://antispidnn.ru/Image/2020/docs/%D0%9F%D1%80%D0%B8%D0%BA%D0%B0%D0%B7%20%D0%9C%D0%97%D0%9D%D0%9E%20%D0%BE%20%D0%BC%D0%BE%D0%BD%D0%B8%D1%82%D0%BE%D1%80%D0%B8%D0%BD%D0%B3%D0%B5%20%D0%B8%D1%81%D1%81%D0%BB%D0%B5%D0%B4%D0%BE%D0%B2%D0%B0%D0%BD%D0%B8%D0%B9%20%D0%BD%D0%B0%20%D0%B2%D0%B8%D1%87.pdf" TargetMode="External"/><Relationship Id="rId4" Type="http://schemas.openxmlformats.org/officeDocument/2006/relationships/hyperlink" Target="http://antispidnn.ru/Image/2021/prikazy/315-311-21%D0%9F-%D0%BE%D0%B4%20%D0%9E%D0%B1%20%D0%BE%D1%80%D0%B3%D0%B0%D0%BD%D0%B8%D0%B7%D0%B0%D1%86%D0%B8%D0%B8%20%D0%BE%D0%B1%D1%81%D0%BB%D0%B5%D0%B4%D0%BE%D0%B2%D0%B0%D0%BD%D0%B8%D1%8F%20%D0%BD%D0%B0%D1%81%D0%B5%D0%BB%D0%B5%D0%BD%D0%B8%D1%8F%20%D0%9D%D0%9E%20%D0%BD%D0%B0%20%D0%92%D0%98%D0%A7-%D0%B8%D0%BD%D1%84%D0%B5%D0%BA%D1%86%D0%B8%D1%8E%20%D0%B2%202021%20%D0%B3%D0%BE%D0%B4%D1%83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00496" y="621508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2022год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340768"/>
            <a:ext cx="8462528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индикатора Стратегии: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«охват тестированием населения»</a:t>
            </a:r>
            <a:r>
              <a:rPr lang="en-US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ВИЧ-инфекцию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Медицинскими организациями Нижегородской области, имеющими прикрепленное население.</a:t>
            </a:r>
            <a:endParaRPr lang="ru-RU" sz="20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11760" y="3861048"/>
            <a:ext cx="4572000" cy="14691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4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Эпидемиологический отдел</a:t>
            </a:r>
          </a:p>
          <a:p>
            <a:pPr algn="ctr">
              <a:lnSpc>
                <a:spcPct val="80000"/>
              </a:lnSpc>
            </a:pPr>
            <a:r>
              <a:rPr lang="ru-RU" altLang="ru-RU" sz="14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ГБУЗНО «НОЦ СПИД»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altLang="ru-RU" sz="14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Россия, Нижегородская область, </a:t>
            </a:r>
            <a:br>
              <a:rPr lang="ru-RU" altLang="ru-RU" sz="14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Нижний Новгород, улица Минина, дом 20/3, литер Е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ru-RU" sz="14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altLang="ru-RU" sz="14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1400" spc="50" dirty="0" err="1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antispidnn</a:t>
            </a:r>
            <a:r>
              <a:rPr lang="ru-RU" altLang="ru-RU" sz="1400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1400" spc="50" dirty="0" err="1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altLang="ru-RU" sz="1400" spc="50" dirty="0" smtClean="0">
              <a:ln w="11430"/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86409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331913" y="382588"/>
            <a:ext cx="76104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730250"/>
            <a:ext cx="807561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87" y="2780928"/>
            <a:ext cx="8939213" cy="93560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1800" dirty="0" smtClean="0"/>
              <a:t>Структурирован отчет  </a:t>
            </a:r>
            <a:r>
              <a:rPr lang="ru-RU" sz="1800" dirty="0"/>
              <a:t>в соответствии со схемой прикрепления медицинских организаций Нижегородской области к лабораториям, проводящим </a:t>
            </a:r>
            <a:r>
              <a:rPr lang="ru-RU" sz="1800" dirty="0" err="1"/>
              <a:t>скрининговые</a:t>
            </a:r>
            <a:r>
              <a:rPr lang="ru-RU" sz="1800" dirty="0"/>
              <a:t> исследования на ВИЧ- </a:t>
            </a:r>
            <a:r>
              <a:rPr lang="ru-RU" sz="1800" dirty="0" smtClean="0"/>
              <a:t>инфекцию</a:t>
            </a:r>
            <a:endParaRPr lang="ru-RU" dirty="0"/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221163"/>
            <a:ext cx="85010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6409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9208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3059832" y="1196752"/>
            <a:ext cx="1224136" cy="1440160"/>
          </a:xfrm>
          <a:prstGeom prst="ellipse">
            <a:avLst/>
          </a:prstGeom>
          <a:noFill/>
          <a:ln>
            <a:solidFill>
              <a:srgbClr val="9B2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520" y="5805264"/>
            <a:ext cx="2210544" cy="914400"/>
          </a:xfrm>
          <a:prstGeom prst="ellipse">
            <a:avLst/>
          </a:prstGeom>
          <a:noFill/>
          <a:ln>
            <a:solidFill>
              <a:srgbClr val="9B2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409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892480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/>
          <p:cNvSpPr/>
          <p:nvPr/>
        </p:nvSpPr>
        <p:spPr>
          <a:xfrm>
            <a:off x="3779912" y="980728"/>
            <a:ext cx="288032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95536" y="5373216"/>
            <a:ext cx="360040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0" y="6165304"/>
            <a:ext cx="2210544" cy="504056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"/>
            <a:ext cx="77403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Медицинские организации, имеющие в своем составе лаборатории, проводящие исследования методом ИФА заполняют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таблицу № 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разрезе прикрепленных к лаборатории медицинских организаций, доступ для лабораторий организован.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5033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2809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3131840" y="1628800"/>
            <a:ext cx="936104" cy="482352"/>
          </a:xfrm>
          <a:prstGeom prst="ellipse">
            <a:avLst/>
          </a:prstGeom>
          <a:noFill/>
          <a:ln>
            <a:solidFill>
              <a:srgbClr val="9B2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3528" y="6165304"/>
            <a:ext cx="1944216" cy="504056"/>
          </a:xfrm>
          <a:prstGeom prst="ellipse">
            <a:avLst/>
          </a:prstGeom>
          <a:noFill/>
          <a:ln>
            <a:solidFill>
              <a:srgbClr val="9B2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339752" y="3501008"/>
            <a:ext cx="4968552" cy="1548752"/>
          </a:xfrm>
          <a:prstGeom prst="wedgeRectCallout">
            <a:avLst>
              <a:gd name="adj1" fmla="val -11885"/>
              <a:gd name="adj2" fmla="val -8266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Медицинские организации, проводящие исследования с использованием простых (быстрых тестов) заполняют в отчетной системе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таблицу № 2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596" y="476672"/>
            <a:ext cx="7872874" cy="5904656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Прямоугольная выноска 6"/>
          <p:cNvSpPr/>
          <p:nvPr/>
        </p:nvSpPr>
        <p:spPr>
          <a:xfrm>
            <a:off x="5076056" y="1556792"/>
            <a:ext cx="3024336" cy="720080"/>
          </a:xfrm>
          <a:prstGeom prst="wedgeRectCallout">
            <a:avLst>
              <a:gd name="adj1" fmla="val -90581"/>
              <a:gd name="adj2" fmla="val 11540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Абсолютные показатели, обследовано человек</a:t>
            </a:r>
            <a:endParaRPr lang="ru-RU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827584" cy="10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ая выноска 4"/>
          <p:cNvSpPr/>
          <p:nvPr/>
        </p:nvSpPr>
        <p:spPr>
          <a:xfrm>
            <a:off x="5508104" y="2564904"/>
            <a:ext cx="3024336" cy="1368152"/>
          </a:xfrm>
          <a:prstGeom prst="wedgeRectCallout">
            <a:avLst>
              <a:gd name="adj1" fmla="val -85796"/>
              <a:gd name="adj2" fmla="val 118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Структура проведенных исследований, %</a:t>
            </a:r>
          </a:p>
          <a:p>
            <a:pPr algn="ctr"/>
            <a:r>
              <a:rPr lang="ru-RU" dirty="0" smtClean="0"/>
              <a:t>С учетом возраста и пола</a:t>
            </a:r>
            <a:endParaRPr lang="ru-RU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79512" y="4509120"/>
            <a:ext cx="1872208" cy="1080120"/>
          </a:xfrm>
          <a:prstGeom prst="wedgeRectCallout">
            <a:avLst>
              <a:gd name="adj1" fmla="val 49181"/>
              <a:gd name="adj2" fmla="val -1969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Плановые и фактические значения</a:t>
            </a:r>
            <a:endParaRPr lang="ru-RU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995936" y="116632"/>
            <a:ext cx="2088232" cy="459432"/>
          </a:xfrm>
          <a:prstGeom prst="wedgeRectCallout">
            <a:avLst>
              <a:gd name="adj1" fmla="val -40212"/>
              <a:gd name="adj2" fmla="val 21080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Таблица №3</a:t>
            </a:r>
            <a:endParaRPr lang="ru-RU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444208" y="260648"/>
            <a:ext cx="1944216" cy="576064"/>
          </a:xfrm>
          <a:prstGeom prst="wedgeRectCallout">
            <a:avLst>
              <a:gd name="adj1" fmla="val -80526"/>
              <a:gd name="adj2" fmla="val 1041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Медицинская организация</a:t>
            </a:r>
            <a:endParaRPr lang="ru-RU" dirty="0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572000" y="4005064"/>
            <a:ext cx="144016" cy="1130424"/>
          </a:xfrm>
          <a:prstGeom prst="rightBrace">
            <a:avLst/>
          </a:prstGeom>
          <a:ln w="28575">
            <a:solidFill>
              <a:srgbClr val="9B2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4499992" y="5229200"/>
            <a:ext cx="155448" cy="914400"/>
          </a:xfrm>
          <a:prstGeom prst="rightBrace">
            <a:avLst/>
          </a:prstGeom>
          <a:ln w="28575">
            <a:solidFill>
              <a:srgbClr val="9B2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flipH="1">
            <a:off x="4860032" y="4293096"/>
            <a:ext cx="25922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МУЖЧИНЫ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4788024" y="5445224"/>
            <a:ext cx="259228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B2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ЖЕНЩИНЫ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763688" y="2204864"/>
            <a:ext cx="504056" cy="936104"/>
          </a:xfrm>
          <a:prstGeom prst="ellipse">
            <a:avLst/>
          </a:prstGeom>
          <a:noFill/>
          <a:ln>
            <a:solidFill>
              <a:srgbClr val="9B2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Рекомендации: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1484784"/>
            <a:ext cx="8786874" cy="4389120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Принять меры по исполнению целевых показателей Стратегии, так как раннее выявление ВИЧ- позитивных возможно только при максимальном охвате населения обследованием на ВИЧ.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окончания 2022года  довести охват медицинским освидетельствованием населения на ВИЧ-инфекцию не менее 31% на каждой территории.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Обеспечение внесения информации по экспресс тестам в систему БАРС.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Провести обучение медицинского персонала по оформлению первичной медицинской документации в соответствии с действующими нормами 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27584" cy="10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04088"/>
            <a:ext cx="6635080" cy="1143000"/>
          </a:xfrm>
          <a:ln>
            <a:solidFill>
              <a:srgbClr val="9B253E"/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http://antispidnn.ru/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r>
              <a:rPr lang="ru-RU" dirty="0" smtClean="0"/>
              <a:t>Все материалы можно найти на сайте нашего Центра! </a:t>
            </a:r>
            <a:r>
              <a:rPr lang="en-US" b="1" i="1" u="sng" dirty="0" smtClean="0"/>
              <a:t>http://antispidnn.ru/</a:t>
            </a:r>
            <a:endParaRPr lang="ru-RU" dirty="0" smtClean="0"/>
          </a:p>
          <a:p>
            <a:r>
              <a:rPr lang="ru-RU" dirty="0" smtClean="0"/>
              <a:t>Новое кодирование можно распечатать в разделе «Специалистам» - «Библиотека» - «Памятка по кодам».</a:t>
            </a:r>
          </a:p>
          <a:p>
            <a:r>
              <a:rPr lang="ru-RU" dirty="0" smtClean="0"/>
              <a:t>Образец «Направлений» на исследование крови на антитела к ВИЧ, </a:t>
            </a:r>
            <a:r>
              <a:rPr lang="ru-RU" dirty="0" err="1" smtClean="0"/>
              <a:t>референсное</a:t>
            </a:r>
            <a:r>
              <a:rPr lang="ru-RU" dirty="0" smtClean="0"/>
              <a:t> исследование, вирусную нагрузку, иммунный статус в разделе «Специалистам» - «Библиотека» - «Направления». 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27584" cy="10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344816" cy="93610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противодействия распространению ВИЧ-инфекции в РФ на период до 2030 года и дальнейшую перспективу (утверждена распоряжением Правительства РФ от 21.12.2020 №3468-р).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08720"/>
            <a:ext cx="8352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b="1" dirty="0" smtClean="0"/>
          </a:p>
          <a:p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409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1772816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Одной из важных задач по достижению цели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является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ОХВАТА НАСЕЛЕНИЯ ЭФФЕКТИВНЫМ СКРИНИНГОМ НА ВИЧ -ИНФЕКЦИЮ В ЦЕЛЯХ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МАКСИМАЛЬНОГО ВЫЯВЛЕНИЯ ЛИЦ С ВИЧ-ИНФЕКЦИЕЙ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ДАЛЬНЕЙШЕГО ПРИВЛЕЧЕНИЯ ИХ К УСЛУГАМ ЗДРАВООХРАНЕНИЯ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2000838"/>
              </p:ext>
            </p:extLst>
          </p:nvPr>
        </p:nvGraphicFramePr>
        <p:xfrm>
          <a:off x="179512" y="4149080"/>
          <a:ext cx="8712968" cy="22322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4136"/>
                <a:gridCol w="792088"/>
                <a:gridCol w="792088"/>
                <a:gridCol w="792088"/>
                <a:gridCol w="792088"/>
                <a:gridCol w="792088"/>
                <a:gridCol w="720080"/>
                <a:gridCol w="648072"/>
                <a:gridCol w="720080"/>
                <a:gridCol w="720080"/>
                <a:gridCol w="720080"/>
              </a:tblGrid>
              <a:tr h="8553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Целевой показатель</a:t>
                      </a:r>
                    </a:p>
                    <a:p>
                      <a:pPr algn="ctr"/>
                      <a:r>
                        <a:rPr lang="ru-RU" sz="1400" b="0" dirty="0" smtClean="0"/>
                        <a:t>(по годам)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2030</a:t>
                      </a:r>
                      <a:endParaRPr lang="ru-RU" dirty="0"/>
                    </a:p>
                  </a:txBody>
                  <a:tcPr/>
                </a:tc>
              </a:tr>
              <a:tr h="13768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Охват населения тестированием на ВИЧ</a:t>
                      </a:r>
                    </a:p>
                    <a:p>
                      <a:pPr algn="ctr"/>
                      <a:r>
                        <a:rPr lang="ru-RU" sz="1200" b="0" dirty="0" smtClean="0"/>
                        <a:t>(%)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Факт.28,3%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39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611560" y="6021288"/>
            <a:ext cx="8136904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79512" y="3429000"/>
            <a:ext cx="856895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Обследование на  ВИЧ-инфекцию с 2020года – проводится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бесплатно для всех граждан РФ;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80112" y="1700808"/>
            <a:ext cx="3312368" cy="56515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Рекомендации: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07504" y="3501008"/>
            <a:ext cx="1584176" cy="144016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</a:p>
          <a:p>
            <a:pPr lvl="0" algn="just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показатель         </a:t>
            </a:r>
          </a:p>
          <a:p>
            <a:pPr lvl="0" algn="just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охвата </a:t>
            </a:r>
          </a:p>
          <a:p>
            <a:pPr lvl="0" algn="just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тестированием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6409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123728" y="3861048"/>
            <a:ext cx="720080" cy="86409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12месяцев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3131840" y="3789040"/>
            <a:ext cx="1224136" cy="115212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Среднее количество рабочих дней в месяц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4644008" y="3717032"/>
            <a:ext cx="1584176" cy="122413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специалистов, работающих на приеме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6804248" y="3356992"/>
            <a:ext cx="2160240" cy="165618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пациентов, которое необходимо протестировать каждому специалисту на приеме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1835696" y="4149080"/>
            <a:ext cx="216024" cy="43204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2915816" y="4149080"/>
            <a:ext cx="144016" cy="43204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4427984" y="4149080"/>
            <a:ext cx="144016" cy="43204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6300192" y="4149080"/>
            <a:ext cx="360040" cy="43204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1115616" y="2420888"/>
            <a:ext cx="7704856" cy="504056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формула для расчета тестирования по каждому специалисту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331640" y="188640"/>
            <a:ext cx="3096344" cy="1584176"/>
          </a:xfrm>
          <a:prstGeom prst="wedgeRoundRectCallout">
            <a:avLst>
              <a:gd name="adj1" fmla="val 85051"/>
              <a:gd name="adj2" fmla="val 5429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Проблема</a:t>
            </a:r>
            <a:r>
              <a:rPr lang="ru-RU" sz="1600" dirty="0" smtClean="0">
                <a:solidFill>
                  <a:schemeClr val="tx1"/>
                </a:solidFill>
              </a:rPr>
              <a:t> : Отсутствует назначение обследования на антитела к в ВИЧ </a:t>
            </a:r>
            <a:r>
              <a:rPr lang="ru-RU" sz="1600" b="1" dirty="0" smtClean="0">
                <a:solidFill>
                  <a:schemeClr val="tx1"/>
                </a:solidFill>
              </a:rPr>
              <a:t>на любом этапе оказания медицинской помощи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772816"/>
            <a:ext cx="3925887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600" dirty="0" smtClean="0"/>
          </a:p>
          <a:p>
            <a:pPr eaLnBrk="1" hangingPunct="1">
              <a:buFont typeface="Wingdings" pitchFamily="2" charset="2"/>
              <a:buNone/>
            </a:pPr>
            <a:endParaRPr lang="ru-RU" sz="2600" dirty="0" smtClean="0"/>
          </a:p>
          <a:p>
            <a:pPr eaLnBrk="1" hangingPunct="1">
              <a:buFont typeface="Wingdings" pitchFamily="2" charset="2"/>
              <a:buNone/>
            </a:pPr>
            <a:endParaRPr lang="ru-RU" sz="26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692696"/>
            <a:ext cx="7200800" cy="158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Предложить тестирование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и сделать запись о проведении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дотестового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консультирования в первичной медицинской документации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409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259632" y="116632"/>
            <a:ext cx="7632848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ТЕСТИРОВАТЬ – ПРОСТО как РАЗ, ДВА, ТРИ!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3686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) </a:t>
            </a:r>
            <a:endParaRPr lang="ru-RU" b="1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403648" y="2996952"/>
            <a:ext cx="7344816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ШАГ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II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.Определить код тестирования. Оформить направление для процедурного кабинета, в которое должно содержать актуальные персональные данные и код обследования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259632" y="5517232"/>
            <a:ext cx="741682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ШАГ Ш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.Сообщить результаты тестирования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779912" y="2348880"/>
            <a:ext cx="1872208" cy="504056"/>
          </a:xfrm>
          <a:prstGeom prst="downArrow">
            <a:avLst>
              <a:gd name="adj1" fmla="val 50000"/>
              <a:gd name="adj2" fmla="val 7213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635896" y="4797152"/>
            <a:ext cx="2088232" cy="576064"/>
          </a:xfrm>
          <a:prstGeom prst="downArrow">
            <a:avLst>
              <a:gd name="adj1" fmla="val 50000"/>
              <a:gd name="adj2" fmla="val 77948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72200" y="2924944"/>
            <a:ext cx="2520280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Кто?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проводить консультирование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(п. 608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3.3686-21) </a:t>
            </a:r>
            <a:endParaRPr lang="ru-RU" sz="1600" b="1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772816"/>
            <a:ext cx="3925887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600" dirty="0" smtClean="0"/>
          </a:p>
          <a:p>
            <a:pPr eaLnBrk="1" hangingPunct="1">
              <a:buFont typeface="Wingdings" pitchFamily="2" charset="2"/>
              <a:buNone/>
            </a:pPr>
            <a:endParaRPr lang="ru-RU" sz="2600" dirty="0" smtClean="0"/>
          </a:p>
          <a:p>
            <a:pPr eaLnBrk="1" hangingPunct="1">
              <a:buFont typeface="Wingdings" pitchFamily="2" charset="2"/>
              <a:buNone/>
            </a:pPr>
            <a:endParaRPr lang="ru-RU" sz="260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868144" y="1052736"/>
          <a:ext cx="2160240" cy="1778000"/>
        </p:xfrm>
        <a:graphic>
          <a:graphicData uri="http://schemas.openxmlformats.org/presentationml/2006/ole">
            <p:oleObj spid="_x0000_s1026" name="CorelDRAW" r:id="rId3" imgW="2043000" imgH="1884240" progId="">
              <p:embed/>
            </p:oleObj>
          </a:graphicData>
        </a:graphic>
      </p:graphicFrame>
      <p:sp>
        <p:nvSpPr>
          <p:cNvPr id="7" name="Стрелка вправо 6"/>
          <p:cNvSpPr/>
          <p:nvPr/>
        </p:nvSpPr>
        <p:spPr>
          <a:xfrm rot="20336665">
            <a:off x="479666" y="3242878"/>
            <a:ext cx="4752528" cy="950691"/>
          </a:xfrm>
          <a:prstGeom prst="rightArrow">
            <a:avLst>
              <a:gd name="adj1" fmla="val 50000"/>
              <a:gd name="adj2" fmla="val 1749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 и психотерапевты;</a:t>
            </a:r>
          </a:p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20978430">
            <a:off x="376398" y="2059890"/>
            <a:ext cx="4888057" cy="1031128"/>
          </a:xfrm>
          <a:prstGeom prst="rightArrow">
            <a:avLst>
              <a:gd name="adj1" fmla="val 50000"/>
              <a:gd name="adj2" fmla="val 1642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Врачи любой специальности;</a:t>
            </a:r>
          </a:p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19797707">
            <a:off x="1211374" y="3988994"/>
            <a:ext cx="4608512" cy="1331383"/>
          </a:xfrm>
          <a:prstGeom prst="rightArrow">
            <a:avLst>
              <a:gd name="adj1" fmla="val 50000"/>
              <a:gd name="adj2" fmla="val 15833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Средний медицинский персонал </a:t>
            </a:r>
          </a:p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7610550">
            <a:off x="3805226" y="4312521"/>
            <a:ext cx="3090536" cy="1295840"/>
          </a:xfrm>
          <a:prstGeom prst="rightArrow">
            <a:avLst>
              <a:gd name="adj1" fmla="val 50000"/>
              <a:gd name="adj2" fmla="val 1037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 по социальной работе.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116632"/>
            <a:ext cx="4536504" cy="18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</a:rPr>
              <a:t>Медицинское освидетельствование граждан проводится с предварительным и последующим  консультированием. Факт проведения консультирования фиксируется в медицинской документации.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(п. 607 </a:t>
            </a:r>
            <a:r>
              <a:rPr lang="ru-RU" sz="1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3.3686-21)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6409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084168" y="4365104"/>
            <a:ext cx="3059832" cy="2160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NB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Все специалисты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получают обучение по консультированию в рамках </a:t>
            </a:r>
            <a:r>
              <a:rPr lang="ru-RU" sz="1600" dirty="0" smtClean="0">
                <a:solidFill>
                  <a:srgbClr val="FF0000"/>
                </a:solidFill>
              </a:rPr>
              <a:t>аккредитации/сертификации</a:t>
            </a:r>
            <a:r>
              <a:rPr lang="ru-RU" dirty="0" smtClean="0">
                <a:solidFill>
                  <a:srgbClr val="FF0000"/>
                </a:solidFill>
              </a:rPr>
              <a:t> по своей специальности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051720" y="1124744"/>
            <a:ext cx="6264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cap="all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836712"/>
            <a:ext cx="4464496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Приложение №2 к приказу МЗ РФ от 20.12.12г. №1177 «Об утверждении порядка оформления добровольного информированного согласия на медицинское вмешательство и отказа от медицинского вмешательства в отношении определенных видов медицинских вмешательств, форм информированного добровольного согласия на медицинское вмешательство и отказа  от медицинского вмешательства» 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1763688" y="116632"/>
            <a:ext cx="6840760" cy="648072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Для назначения тестирования </a:t>
            </a:r>
            <a:r>
              <a:rPr lang="ru-RU" sz="1200" b="1" dirty="0" smtClean="0">
                <a:solidFill>
                  <a:srgbClr val="FF0000"/>
                </a:solidFill>
              </a:rPr>
              <a:t>НЕ  ТРЕБУЕТСЯ</a:t>
            </a:r>
            <a:r>
              <a:rPr lang="ru-RU" sz="1400" b="1" dirty="0" smtClean="0">
                <a:solidFill>
                  <a:srgbClr val="FF0000"/>
                </a:solidFill>
              </a:rPr>
              <a:t>: дополнительного </a:t>
            </a:r>
            <a:r>
              <a:rPr lang="ru-RU" sz="1100" b="1" dirty="0" smtClean="0">
                <a:solidFill>
                  <a:srgbClr val="FF0000"/>
                </a:solidFill>
              </a:rPr>
              <a:t>заполнения информированного согласия и других- документов!!!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(п. 606 </a:t>
            </a:r>
            <a:r>
              <a:rPr lang="ru-RU" sz="1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3.3686-21)</a:t>
            </a:r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70056"/>
            <a:ext cx="4104456" cy="478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67544" y="3573016"/>
            <a:ext cx="374441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44369"/>
            <a:ext cx="4392488" cy="49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 21"/>
          <p:cNvSpPr/>
          <p:nvPr/>
        </p:nvSpPr>
        <p:spPr>
          <a:xfrm>
            <a:off x="4932040" y="4581128"/>
            <a:ext cx="14401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764704"/>
            <a:ext cx="4248472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rgbClr val="7030A0"/>
                </a:solidFill>
              </a:rPr>
              <a:t>Перечень определенных видов медицинских вмешательств, на которые граждане дают информированное добровольное согласие при выборе врача и медицинской организации для получения первичной медико-санитарной помощи </a:t>
            </a:r>
            <a:r>
              <a:rPr lang="ru-RU" sz="1100" b="1" dirty="0" smtClean="0">
                <a:solidFill>
                  <a:srgbClr val="7030A0"/>
                </a:solidFill>
              </a:rPr>
              <a:t>(</a:t>
            </a:r>
            <a:r>
              <a:rPr lang="ru-RU" sz="1100" b="1" dirty="0" smtClean="0">
                <a:solidFill>
                  <a:srgbClr val="7030A0"/>
                </a:solidFill>
              </a:rPr>
              <a:t>Приказ МЗ и социального развития РФ от 23.04.2012г. №390н</a:t>
            </a:r>
            <a:r>
              <a:rPr lang="ru-RU" sz="1200" b="1" dirty="0" smtClean="0">
                <a:solidFill>
                  <a:srgbClr val="7030A0"/>
                </a:solidFill>
              </a:rPr>
              <a:t>)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355976" y="4293096"/>
            <a:ext cx="576064" cy="48463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>
              <a:buClrTx/>
              <a:buSzTx/>
              <a:buFontTx/>
              <a:buNone/>
            </a:pPr>
            <a:r>
              <a:rPr lang="ru-RU" altLang="ru-RU" sz="110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10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endParaRPr lang="ru-RU" altLang="ru-RU" sz="110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indent="449263"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xmlns="" id="{124CD027-4194-460D-A85C-A128B66631D9}"/>
              </a:ext>
            </a:extLst>
          </p:cNvPr>
          <p:cNvSpPr/>
          <p:nvPr/>
        </p:nvSpPr>
        <p:spPr>
          <a:xfrm>
            <a:off x="4421060" y="2807217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764704"/>
            <a:ext cx="33478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sz="1100" b="1" dirty="0">
              <a:solidFill>
                <a:srgbClr val="C00000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592" cy="98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504" y="1052736"/>
          <a:ext cx="8928992" cy="404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853"/>
                <a:gridCol w="4093538"/>
                <a:gridCol w="1495601"/>
              </a:tblGrid>
              <a:tr h="861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от 23.12.21 №315-1085-21П-од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1902A6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«О медицинском освидетельствовании населения Нижегородской области на ВИЧ-инфекцию в 2022 году</a:t>
                      </a:r>
                      <a:r>
                        <a:rPr lang="ru-RU" sz="1400" b="0" dirty="0" smtClean="0">
                          <a:solidFill>
                            <a:srgbClr val="1902A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400" b="0" dirty="0">
                        <a:solidFill>
                          <a:srgbClr val="1902A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охвата населения в разрезе каждой МО на 2022г.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31%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44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от 12.04.2021 №315-311-21П-од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«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Об организации обследования населения НО на ВИЧ-инфекцию в 2021 году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от 18.05.2020 №315-409/20П/од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/>
                        </a:rPr>
                        <a:t>"О проведении мониторинга исследований на ВИЧ в Нижегородской области"</a:t>
                      </a:r>
                      <a:endParaRPr kumimoji="0" lang="ru-RU" sz="14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всех больных, получающих экстренную и плановую медицинскую помощь в стационарных и амбулаторных условиях!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проведении плановых и внеплановых медицинских осмотров и диспансеризации работающего населения (при возобновлении).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 клиническим и эпидемиологическим показаниям.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(при отсутствии клинических показаний- коды 101,118).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(коды 118,101,115)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(коды с 114, 116 и 117)-</a:t>
                      </a:r>
                      <a:r>
                        <a:rPr kumimoji="0" lang="ru-RU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клинические показания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ключевых групп (102,103,104,106,109,110,112,121,124,125), эпидемиологические показания</a:t>
                      </a: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51720" y="116632"/>
            <a:ext cx="604867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ШАГ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II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.Определить код тестирования: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301208"/>
            <a:ext cx="828092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Оформить направление для процедурного кабинета, в которое должно содержать актуальные персональные данные и код обследования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6381328"/>
            <a:ext cx="6840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hlinkClick r:id="rId6"/>
              </a:rPr>
              <a:t>Сайт НОЦ СПИД: Главная</a:t>
            </a:r>
            <a:r>
              <a:rPr lang="ru-RU" sz="1200" b="1" dirty="0" smtClean="0"/>
              <a:t> » </a:t>
            </a:r>
            <a:r>
              <a:rPr lang="ru-RU" sz="1200" b="1" dirty="0" smtClean="0">
                <a:hlinkClick r:id="rId7"/>
              </a:rPr>
              <a:t>Специалистам</a:t>
            </a:r>
            <a:r>
              <a:rPr lang="ru-RU" sz="1200" b="1" dirty="0" smtClean="0"/>
              <a:t> » </a:t>
            </a:r>
            <a:r>
              <a:rPr lang="ru-RU" sz="1200" b="1" dirty="0" smtClean="0">
                <a:hlinkClick r:id="rId8"/>
              </a:rPr>
              <a:t>Библиотека</a:t>
            </a:r>
            <a:r>
              <a:rPr lang="ru-RU" sz="1200" b="1" dirty="0" smtClean="0"/>
              <a:t> </a:t>
            </a:r>
            <a:r>
              <a:rPr lang="ru-RU" sz="1200" b="1" cap="all" dirty="0" smtClean="0"/>
              <a:t>ПАМЯТКА ПО КОДАМ</a:t>
            </a:r>
            <a:r>
              <a:rPr lang="en-US" sz="1200" b="1" cap="all" dirty="0" smtClean="0"/>
              <a:t>  </a:t>
            </a:r>
            <a:endParaRPr lang="ru-RU" sz="1200" b="1" cap="all" dirty="0"/>
          </a:p>
        </p:txBody>
      </p:sp>
    </p:spTree>
    <p:extLst>
      <p:ext uri="{BB962C8B-B14F-4D97-AF65-F5344CB8AC3E}">
        <p14:creationId xmlns="" xmlns:p14="http://schemas.microsoft.com/office/powerpoint/2010/main" val="826656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056" y="2348880"/>
            <a:ext cx="3816424" cy="1080120"/>
          </a:xfrm>
        </p:spPr>
        <p:txBody>
          <a:bodyPr>
            <a:normAutofit/>
          </a:bodyPr>
          <a:lstStyle/>
          <a:p>
            <a:pPr eaLnBrk="1" hangingPunct="1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772816"/>
            <a:ext cx="3925887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600" dirty="0" smtClean="0"/>
          </a:p>
          <a:p>
            <a:pPr eaLnBrk="1" hangingPunct="1">
              <a:buFont typeface="Wingdings" pitchFamily="2" charset="2"/>
              <a:buNone/>
            </a:pPr>
            <a:endParaRPr lang="ru-RU" sz="2600" dirty="0" smtClean="0"/>
          </a:p>
          <a:p>
            <a:pPr eaLnBrk="1" hangingPunct="1">
              <a:buFont typeface="Wingdings" pitchFamily="2" charset="2"/>
              <a:buNone/>
            </a:pPr>
            <a:endParaRPr lang="ru-RU" sz="26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564904"/>
            <a:ext cx="8136904" cy="32403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Лицо, у которого выявлена ВИЧ-инфекция, при личном обращении гражданина или его законного представителя </a:t>
            </a:r>
            <a:r>
              <a:rPr lang="ru-RU" sz="1600" b="1" dirty="0" smtClean="0">
                <a:solidFill>
                  <a:schemeClr val="tx1"/>
                </a:solidFill>
              </a:rPr>
              <a:t>уведомляется специалистом о результатах обследования. </a:t>
            </a:r>
            <a:r>
              <a:rPr lang="ru-RU" sz="1600" dirty="0" smtClean="0">
                <a:solidFill>
                  <a:schemeClr val="tx1"/>
                </a:solidFill>
              </a:rPr>
              <a:t>Специалист </a:t>
            </a:r>
            <a:r>
              <a:rPr lang="ru-RU" sz="1600" b="1" dirty="0" smtClean="0">
                <a:solidFill>
                  <a:schemeClr val="tx1"/>
                </a:solidFill>
              </a:rPr>
              <a:t>ОБЯЗАН</a:t>
            </a:r>
            <a:r>
              <a:rPr lang="ru-RU" sz="1600" dirty="0" smtClean="0">
                <a:solidFill>
                  <a:schemeClr val="tx1"/>
                </a:solidFill>
              </a:rPr>
              <a:t> сообщить положительный результат теста … </a:t>
            </a:r>
          </a:p>
          <a:p>
            <a:pPr fontAlgn="base"/>
            <a:r>
              <a:rPr lang="ru-RU" sz="1600" dirty="0" smtClean="0">
                <a:solidFill>
                  <a:schemeClr val="tx1"/>
                </a:solidFill>
              </a:rPr>
              <a:t>Обследуемый направляется для установления диагноза ВИЧ-инфекции, оказания медицинской помощи в Центр по профилактике и борьбе со СПИД или уполномоченную медицинскую организацию с подачей информации в территориальный Центр по профилактике и борьбе со СПИД в письменном виде.</a:t>
            </a:r>
          </a:p>
          <a:p>
            <a:pPr fontAlgn="base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(п. 609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3.3686-21)</a:t>
            </a:r>
            <a:endParaRPr lang="ru-RU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base"/>
            <a:endParaRPr lang="ru-RU" sz="1600" dirty="0" smtClean="0">
              <a:solidFill>
                <a:schemeClr val="tx1"/>
              </a:solidFill>
            </a:endParaRPr>
          </a:p>
          <a:p>
            <a:pPr fontAlgn="base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409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475656" y="764704"/>
            <a:ext cx="71287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Ш. </a:t>
            </a:r>
            <a:r>
              <a:rPr lang="ru-RU" b="1" dirty="0" smtClean="0"/>
              <a:t>Обязательно проинформировать пациента о результатах исследования на ВИЧ!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2286000" y="310515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 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409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ая выноска 14"/>
          <p:cNvSpPr/>
          <p:nvPr/>
        </p:nvSpPr>
        <p:spPr>
          <a:xfrm>
            <a:off x="683568" y="3789040"/>
            <a:ext cx="8208912" cy="2736304"/>
          </a:xfrm>
          <a:prstGeom prst="wedgeRectCallout">
            <a:avLst>
              <a:gd name="adj1" fmla="val -13031"/>
              <a:gd name="adj2" fmla="val -711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Отчет включает три таблицы:</a:t>
            </a:r>
            <a:endParaRPr lang="ru-RU" sz="2800" dirty="0" smtClean="0">
              <a:solidFill>
                <a:schemeClr val="tx1"/>
              </a:solidFill>
            </a:endParaRPr>
          </a:p>
          <a:p>
            <a:pPr lvl="0" algn="just"/>
            <a:r>
              <a:rPr lang="ru-RU" sz="2400" b="1" dirty="0" smtClean="0">
                <a:solidFill>
                  <a:schemeClr val="tx1"/>
                </a:solidFill>
              </a:rPr>
              <a:t>№1</a:t>
            </a:r>
            <a:r>
              <a:rPr lang="ru-RU" sz="2400" dirty="0" smtClean="0">
                <a:solidFill>
                  <a:schemeClr val="tx1"/>
                </a:solidFill>
              </a:rPr>
              <a:t> для лабораторий, проводящих исследования методом ИФА; </a:t>
            </a:r>
          </a:p>
          <a:p>
            <a:pPr lvl="0" algn="just"/>
            <a:r>
              <a:rPr lang="ru-RU" sz="2400" b="1" dirty="0" smtClean="0">
                <a:solidFill>
                  <a:schemeClr val="tx1"/>
                </a:solidFill>
              </a:rPr>
              <a:t>№2 </a:t>
            </a:r>
            <a:r>
              <a:rPr lang="ru-RU" sz="2400" dirty="0" smtClean="0">
                <a:solidFill>
                  <a:schemeClr val="tx1"/>
                </a:solidFill>
              </a:rPr>
              <a:t>для медицинских организаций, проводящих исследования на ВИЧ с применением простых (быстрых) тестов. </a:t>
            </a:r>
          </a:p>
          <a:p>
            <a:pPr lvl="0" algn="just"/>
            <a:r>
              <a:rPr lang="ru-RU" sz="2400" b="1" dirty="0" smtClean="0">
                <a:solidFill>
                  <a:schemeClr val="tx1"/>
                </a:solidFill>
              </a:rPr>
              <a:t>№3</a:t>
            </a:r>
            <a:r>
              <a:rPr lang="ru-RU" sz="2400" dirty="0" smtClean="0">
                <a:solidFill>
                  <a:schemeClr val="tx1"/>
                </a:solidFill>
              </a:rPr>
              <a:t> – для получения результатов.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1475656" y="692696"/>
            <a:ext cx="6840760" cy="2268832"/>
          </a:xfrm>
          <a:prstGeom prst="wedgeRectCallout">
            <a:avLst>
              <a:gd name="adj1" fmla="val 11277"/>
              <a:gd name="adj2" fmla="val 666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/>
              <a:t>Размещен </a:t>
            </a:r>
            <a:r>
              <a:rPr lang="ru-RU" sz="2000" b="1" dirty="0" smtClean="0"/>
              <a:t>отчет в системе БАРС. </a:t>
            </a:r>
          </a:p>
          <a:p>
            <a:pPr algn="just"/>
            <a:r>
              <a:rPr lang="en-US" sz="2000" b="1" dirty="0" smtClean="0"/>
              <a:t>Web</a:t>
            </a:r>
            <a:r>
              <a:rPr lang="ru-RU" sz="2000" b="1" dirty="0" smtClean="0"/>
              <a:t> своды. </a:t>
            </a:r>
          </a:p>
          <a:p>
            <a:pPr algn="just"/>
            <a:r>
              <a:rPr lang="ru-RU" sz="2000" b="1" dirty="0" smtClean="0"/>
              <a:t>Необходимо выбрать медицинскую организацию и период отчетности.</a:t>
            </a:r>
          </a:p>
          <a:p>
            <a:pPr algn="just"/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Отчетную форму заполняют </a:t>
            </a: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ВСЕ! </a:t>
            </a: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медицинские организации. </a:t>
            </a:r>
            <a:endParaRPr lang="ru-RU" alt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5204</TotalTime>
  <Words>878</Words>
  <Application>Microsoft Office PowerPoint</Application>
  <PresentationFormat>Экран (4:3)</PresentationFormat>
  <Paragraphs>139</Paragraphs>
  <Slides>16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Поток</vt:lpstr>
      <vt:lpstr>CorelDRAW</vt:lpstr>
      <vt:lpstr>Слайд 1</vt:lpstr>
      <vt:lpstr>Государственная Стратегия противодействия распространению ВИЧ-инфекции в РФ на период до 2030 года и дальнейшую перспективу (утверждена распоряжением Правительства РФ от 21.12.2020 №3468-р).</vt:lpstr>
      <vt:lpstr>Рекомендации: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Рекомендации:</vt:lpstr>
      <vt:lpstr>http://antispidnn.ru/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Эпидемическая ситуация  по ВИЧ-инфекции</dc:title>
  <cp:lastModifiedBy>Пользователь Windows</cp:lastModifiedBy>
  <cp:revision>368</cp:revision>
  <dcterms:modified xsi:type="dcterms:W3CDTF">2022-02-02T06:48:40Z</dcterms:modified>
</cp:coreProperties>
</file>