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93" r:id="rId4"/>
    <p:sldId id="294" r:id="rId5"/>
    <p:sldId id="292" r:id="rId6"/>
    <p:sldId id="257" r:id="rId7"/>
    <p:sldId id="290" r:id="rId8"/>
    <p:sldId id="277" r:id="rId9"/>
    <p:sldId id="297" r:id="rId10"/>
    <p:sldId id="284" r:id="rId11"/>
    <p:sldId id="295" r:id="rId12"/>
    <p:sldId id="288" r:id="rId13"/>
    <p:sldId id="296" r:id="rId14"/>
    <p:sldId id="285" r:id="rId15"/>
    <p:sldId id="269" r:id="rId16"/>
    <p:sldId id="298" r:id="rId17"/>
    <p:sldId id="299" r:id="rId18"/>
    <p:sldId id="301" r:id="rId19"/>
    <p:sldId id="302" r:id="rId20"/>
    <p:sldId id="304" r:id="rId21"/>
    <p:sldId id="303" r:id="rId22"/>
    <p:sldId id="300" r:id="rId23"/>
    <p:sldId id="266" r:id="rId24"/>
    <p:sldId id="287" r:id="rId25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814" y="-1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Распростра</a:t>
            </a:r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227860406338096E-2"/>
          <c:y val="0.15394779819189269"/>
          <c:w val="0.55400202815557142"/>
          <c:h val="0.82372907553222519"/>
        </c:manualLayout>
      </c:layout>
      <c:pie3DChart>
        <c:varyColors val="1"/>
        <c:ser>
          <c:idx val="0"/>
          <c:order val="0"/>
          <c:tx>
            <c:strRef>
              <c:f>Лист2!$B$1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1.7600288389877192E-2"/>
                  <c:y val="-2.90542432195975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Лист2!$A$2:$A$5</c:f>
              <c:strCache>
                <c:ptCount val="4"/>
                <c:pt idx="0">
                  <c:v>Стадия не установлена</c:v>
                </c:pt>
                <c:pt idx="1">
                  <c:v>На стадии 2А, 2Б, 2В</c:v>
                </c:pt>
                <c:pt idx="2">
                  <c:v>На стадии 3</c:v>
                </c:pt>
                <c:pt idx="3">
                  <c:v>На стадии 4А, 4Б, 4В</c:v>
                </c:pt>
              </c:strCache>
            </c:strRef>
          </c:cat>
          <c:val>
            <c:numRef>
              <c:f>Лист2!$B$2:$B$5</c:f>
              <c:numCache>
                <c:formatCode>General</c:formatCode>
                <c:ptCount val="4"/>
                <c:pt idx="0">
                  <c:v>14</c:v>
                </c:pt>
                <c:pt idx="1">
                  <c:v>2</c:v>
                </c:pt>
                <c:pt idx="2">
                  <c:v>60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0606060606060608"/>
          <c:y val="0.29462642169728787"/>
          <c:w val="0.37878787878787878"/>
          <c:h val="0.4107471566054243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400" dirty="0" smtClean="0"/>
              <a:t>Удельный</a:t>
            </a:r>
            <a:r>
              <a:rPr lang="ru-RU" sz="1400" baseline="0" dirty="0" smtClean="0"/>
              <a:t> вес умерших среди ВИЧ-инфицированных, которым диагноз ВИЧ установлен впервые в 2021 году,6 мес. (</a:t>
            </a:r>
            <a:r>
              <a:rPr lang="en-US" sz="1400" baseline="0" dirty="0" smtClean="0"/>
              <a:t>n=</a:t>
            </a:r>
            <a:r>
              <a:rPr lang="ru-RU" sz="1400" baseline="0" dirty="0" smtClean="0"/>
              <a:t>228</a:t>
            </a:r>
            <a:r>
              <a:rPr lang="en-US" sz="1400" baseline="0" dirty="0" smtClean="0"/>
              <a:t>)</a:t>
            </a:r>
            <a:endParaRPr lang="ru-RU" sz="1400" dirty="0"/>
          </a:p>
        </c:rich>
      </c:tx>
      <c:layout>
        <c:manualLayout>
          <c:xMode val="edge"/>
          <c:yMode val="edge"/>
          <c:x val="0.19038242815801876"/>
          <c:y val="2.24466891133557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379500639343154E-2"/>
          <c:y val="0.2660754526896259"/>
          <c:w val="0.56050503062117241"/>
          <c:h val="0.7019561096529600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9.0400043744531935E-2"/>
                  <c:y val="1.14862204724409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5445756780402475E-2"/>
                  <c:y val="-0.2630282152230971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Лист5!$A$3:$A$4</c:f>
              <c:strCache>
                <c:ptCount val="2"/>
                <c:pt idx="0">
                  <c:v>Диагноз ВИЧ-инфекция установлен в 2021 году впервые (13 чел)</c:v>
                </c:pt>
                <c:pt idx="1">
                  <c:v>Диагноз ВИЧ-инфекция установлен до 2021 года</c:v>
                </c:pt>
              </c:strCache>
            </c:strRef>
          </c:cat>
          <c:val>
            <c:numRef>
              <c:f>Лист5!$B$3:$B$4</c:f>
              <c:numCache>
                <c:formatCode>General</c:formatCode>
                <c:ptCount val="2"/>
                <c:pt idx="0">
                  <c:v>6.3</c:v>
                </c:pt>
                <c:pt idx="1">
                  <c:v>93.7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640150750386976"/>
          <c:y val="0.4507006489508677"/>
          <c:w val="0.41077797967561747"/>
          <c:h val="0.3279290425397162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B6F479-C9C2-4D3E-9AEF-2501861E0E2F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365A87-3DE1-4B5B-86C8-51BF327E0E41}">
      <dgm:prSet phldrT="[Текст]"/>
      <dgm:spPr/>
      <dgm:t>
        <a:bodyPr/>
        <a:lstStyle/>
        <a:p>
          <a:r>
            <a:rPr lang="ru-RU" dirty="0" smtClean="0"/>
            <a:t>Становится не опасным в плане передачи ВИЧ-инфекции половым путем (</a:t>
          </a:r>
          <a:r>
            <a:rPr lang="en-US" dirty="0" smtClean="0"/>
            <a:t>N</a:t>
          </a:r>
          <a:r>
            <a:rPr lang="ru-RU" dirty="0" smtClean="0"/>
            <a:t>=</a:t>
          </a:r>
          <a:r>
            <a:rPr lang="en-US" dirty="0" smtClean="0"/>
            <a:t>N</a:t>
          </a:r>
          <a:r>
            <a:rPr lang="ru-RU" dirty="0" smtClean="0"/>
            <a:t>)</a:t>
          </a:r>
          <a:endParaRPr lang="ru-RU" dirty="0"/>
        </a:p>
      </dgm:t>
    </dgm:pt>
    <dgm:pt modelId="{C5451117-065E-4885-947D-394E4B0A8EFB}" type="parTrans" cxnId="{86AB99DB-62B1-4CF1-8AB6-58FE0F27B93A}">
      <dgm:prSet/>
      <dgm:spPr/>
      <dgm:t>
        <a:bodyPr/>
        <a:lstStyle/>
        <a:p>
          <a:endParaRPr lang="ru-RU"/>
        </a:p>
      </dgm:t>
    </dgm:pt>
    <dgm:pt modelId="{131ABE83-C1E7-4F13-BA65-00110A42C8D7}" type="sibTrans" cxnId="{86AB99DB-62B1-4CF1-8AB6-58FE0F27B93A}">
      <dgm:prSet/>
      <dgm:spPr/>
      <dgm:t>
        <a:bodyPr/>
        <a:lstStyle/>
        <a:p>
          <a:endParaRPr lang="ru-RU"/>
        </a:p>
      </dgm:t>
    </dgm:pt>
    <dgm:pt modelId="{35E7CF12-AC59-4174-8FD0-C557FDF21A96}">
      <dgm:prSet/>
      <dgm:spPr/>
      <dgm:t>
        <a:bodyPr/>
        <a:lstStyle/>
        <a:p>
          <a:r>
            <a:rPr lang="ru-RU" dirty="0" smtClean="0"/>
            <a:t>Ожидаемая продолжительность жизни у ЛЖВ увеличивается до значения, приближенного к нормальной </a:t>
          </a:r>
          <a:endParaRPr lang="ru-RU" dirty="0"/>
        </a:p>
      </dgm:t>
    </dgm:pt>
    <dgm:pt modelId="{FFC47626-A97D-4509-8F3B-3BEED1437732}" type="parTrans" cxnId="{5B54CBB8-6220-4D05-933F-74D60CF4A604}">
      <dgm:prSet/>
      <dgm:spPr/>
      <dgm:t>
        <a:bodyPr/>
        <a:lstStyle/>
        <a:p>
          <a:endParaRPr lang="ru-RU"/>
        </a:p>
      </dgm:t>
    </dgm:pt>
    <dgm:pt modelId="{7E149426-D85F-4B85-8BEA-852B88C2FC88}" type="sibTrans" cxnId="{5B54CBB8-6220-4D05-933F-74D60CF4A604}">
      <dgm:prSet/>
      <dgm:spPr/>
      <dgm:t>
        <a:bodyPr/>
        <a:lstStyle/>
        <a:p>
          <a:endParaRPr lang="ru-RU"/>
        </a:p>
      </dgm:t>
    </dgm:pt>
    <dgm:pt modelId="{DAEDCCB8-5CAB-47BB-A4C7-510F003DF91E}">
      <dgm:prSet/>
      <dgm:spPr/>
      <dgm:t>
        <a:bodyPr/>
        <a:lstStyle/>
        <a:p>
          <a:r>
            <a:rPr lang="ru-RU" dirty="0" smtClean="0"/>
            <a:t>Сохраняется качество жизни, как и у человека без ВИЧ - инфекции</a:t>
          </a:r>
          <a:endParaRPr lang="ru-RU" dirty="0"/>
        </a:p>
      </dgm:t>
    </dgm:pt>
    <dgm:pt modelId="{D7E34A8F-C2F2-439C-9075-8FBB481DBDA8}" type="parTrans" cxnId="{A2C6D127-788B-42C2-B5E0-CC0B118DCE0E}">
      <dgm:prSet/>
      <dgm:spPr/>
      <dgm:t>
        <a:bodyPr/>
        <a:lstStyle/>
        <a:p>
          <a:endParaRPr lang="ru-RU"/>
        </a:p>
      </dgm:t>
    </dgm:pt>
    <dgm:pt modelId="{9A433F2E-F83A-4A88-AF8C-B21A66788F42}" type="sibTrans" cxnId="{A2C6D127-788B-42C2-B5E0-CC0B118DCE0E}">
      <dgm:prSet/>
      <dgm:spPr/>
      <dgm:t>
        <a:bodyPr/>
        <a:lstStyle/>
        <a:p>
          <a:endParaRPr lang="ru-RU"/>
        </a:p>
      </dgm:t>
    </dgm:pt>
    <dgm:pt modelId="{9CAB620C-9764-4F85-B954-2E6D113A7539}" type="pres">
      <dgm:prSet presAssocID="{44B6F479-C9C2-4D3E-9AEF-2501861E0E2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9596E-CD39-4E97-B55E-37708F85E389}" type="pres">
      <dgm:prSet presAssocID="{35E7CF12-AC59-4174-8FD0-C557FDF21A96}" presName="circle1" presStyleLbl="node1" presStyleIdx="0" presStyleCnt="3" custLinFactNeighborX="1148" custLinFactNeighborY="-1323"/>
      <dgm:spPr/>
    </dgm:pt>
    <dgm:pt modelId="{43B44281-DFDB-4C5B-B9D2-4399269FBBDE}" type="pres">
      <dgm:prSet presAssocID="{35E7CF12-AC59-4174-8FD0-C557FDF21A96}" presName="space" presStyleCnt="0"/>
      <dgm:spPr/>
    </dgm:pt>
    <dgm:pt modelId="{53C8FFEC-5B30-48EF-9CF8-FFC6BEAE018D}" type="pres">
      <dgm:prSet presAssocID="{35E7CF12-AC59-4174-8FD0-C557FDF21A96}" presName="rect1" presStyleLbl="alignAcc1" presStyleIdx="0" presStyleCnt="3"/>
      <dgm:spPr/>
      <dgm:t>
        <a:bodyPr/>
        <a:lstStyle/>
        <a:p>
          <a:endParaRPr lang="ru-RU"/>
        </a:p>
      </dgm:t>
    </dgm:pt>
    <dgm:pt modelId="{2942AFA3-4576-443C-8AF5-89E650388B1A}" type="pres">
      <dgm:prSet presAssocID="{DAEDCCB8-5CAB-47BB-A4C7-510F003DF91E}" presName="vertSpace2" presStyleLbl="node1" presStyleIdx="0" presStyleCnt="3"/>
      <dgm:spPr/>
    </dgm:pt>
    <dgm:pt modelId="{4F8FFFF9-6A3C-446D-BA60-868554AE2446}" type="pres">
      <dgm:prSet presAssocID="{DAEDCCB8-5CAB-47BB-A4C7-510F003DF91E}" presName="circle2" presStyleLbl="node1" presStyleIdx="1" presStyleCnt="3" custLinFactNeighborX="3164" custLinFactNeighborY="-14856"/>
      <dgm:spPr/>
    </dgm:pt>
    <dgm:pt modelId="{AB536C79-6CB3-4083-A065-04E3C14ED256}" type="pres">
      <dgm:prSet presAssocID="{DAEDCCB8-5CAB-47BB-A4C7-510F003DF91E}" presName="rect2" presStyleLbl="alignAcc1" presStyleIdx="1" presStyleCnt="3" custScaleY="75509" custLinFactNeighborY="-4107"/>
      <dgm:spPr/>
      <dgm:t>
        <a:bodyPr/>
        <a:lstStyle/>
        <a:p>
          <a:endParaRPr lang="ru-RU"/>
        </a:p>
      </dgm:t>
    </dgm:pt>
    <dgm:pt modelId="{F61A4E54-A657-403B-BC7D-F19C09C565CB}" type="pres">
      <dgm:prSet presAssocID="{DC365A87-3DE1-4B5B-86C8-51BF327E0E41}" presName="vertSpace3" presStyleLbl="node1" presStyleIdx="1" presStyleCnt="3"/>
      <dgm:spPr/>
    </dgm:pt>
    <dgm:pt modelId="{9DCFB93A-452A-47D6-B052-4EC1B1F27F12}" type="pres">
      <dgm:prSet presAssocID="{DC365A87-3DE1-4B5B-86C8-51BF327E0E41}" presName="circle3" presStyleLbl="node1" presStyleIdx="2" presStyleCnt="3"/>
      <dgm:spPr/>
    </dgm:pt>
    <dgm:pt modelId="{5D32E8B3-C905-4860-AA03-44349B234C82}" type="pres">
      <dgm:prSet presAssocID="{DC365A87-3DE1-4B5B-86C8-51BF327E0E41}" presName="rect3" presStyleLbl="alignAcc1" presStyleIdx="2" presStyleCnt="3" custLinFactNeighborY="-21077"/>
      <dgm:spPr/>
      <dgm:t>
        <a:bodyPr/>
        <a:lstStyle/>
        <a:p>
          <a:endParaRPr lang="ru-RU"/>
        </a:p>
      </dgm:t>
    </dgm:pt>
    <dgm:pt modelId="{567B026C-7888-44F3-BF13-A736AD2545A1}" type="pres">
      <dgm:prSet presAssocID="{35E7CF12-AC59-4174-8FD0-C557FDF21A9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C75B3-C46C-4918-8424-8B2B15090CC8}" type="pres">
      <dgm:prSet presAssocID="{DAEDCCB8-5CAB-47BB-A4C7-510F003DF91E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97FD2-CDDF-487E-9B6E-5F7858D66E79}" type="pres">
      <dgm:prSet presAssocID="{DC365A87-3DE1-4B5B-86C8-51BF327E0E4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E3ED50-33BD-4D59-8CF5-3F521357EB2E}" type="presOf" srcId="{DAEDCCB8-5CAB-47BB-A4C7-510F003DF91E}" destId="{8DAC75B3-C46C-4918-8424-8B2B15090CC8}" srcOrd="1" destOrd="0" presId="urn:microsoft.com/office/officeart/2005/8/layout/target3"/>
    <dgm:cxn modelId="{2B847B9B-86E3-47AE-88BD-11AD06BE9D97}" type="presOf" srcId="{DC365A87-3DE1-4B5B-86C8-51BF327E0E41}" destId="{5D32E8B3-C905-4860-AA03-44349B234C82}" srcOrd="0" destOrd="0" presId="urn:microsoft.com/office/officeart/2005/8/layout/target3"/>
    <dgm:cxn modelId="{49A7F7D0-CB43-40E9-B9C2-7658C6866CCA}" type="presOf" srcId="{DAEDCCB8-5CAB-47BB-A4C7-510F003DF91E}" destId="{AB536C79-6CB3-4083-A065-04E3C14ED256}" srcOrd="0" destOrd="0" presId="urn:microsoft.com/office/officeart/2005/8/layout/target3"/>
    <dgm:cxn modelId="{A2C6D127-788B-42C2-B5E0-CC0B118DCE0E}" srcId="{44B6F479-C9C2-4D3E-9AEF-2501861E0E2F}" destId="{DAEDCCB8-5CAB-47BB-A4C7-510F003DF91E}" srcOrd="1" destOrd="0" parTransId="{D7E34A8F-C2F2-439C-9075-8FBB481DBDA8}" sibTransId="{9A433F2E-F83A-4A88-AF8C-B21A66788F42}"/>
    <dgm:cxn modelId="{5B54CBB8-6220-4D05-933F-74D60CF4A604}" srcId="{44B6F479-C9C2-4D3E-9AEF-2501861E0E2F}" destId="{35E7CF12-AC59-4174-8FD0-C557FDF21A96}" srcOrd="0" destOrd="0" parTransId="{FFC47626-A97D-4509-8F3B-3BEED1437732}" sibTransId="{7E149426-D85F-4B85-8BEA-852B88C2FC88}"/>
    <dgm:cxn modelId="{6DB240EC-258B-4E39-A4B3-DB64AAE3C170}" type="presOf" srcId="{DC365A87-3DE1-4B5B-86C8-51BF327E0E41}" destId="{F8697FD2-CDDF-487E-9B6E-5F7858D66E79}" srcOrd="1" destOrd="0" presId="urn:microsoft.com/office/officeart/2005/8/layout/target3"/>
    <dgm:cxn modelId="{00913CDC-81CE-4BB2-8B1D-99D9C9E4E1A5}" type="presOf" srcId="{35E7CF12-AC59-4174-8FD0-C557FDF21A96}" destId="{53C8FFEC-5B30-48EF-9CF8-FFC6BEAE018D}" srcOrd="0" destOrd="0" presId="urn:microsoft.com/office/officeart/2005/8/layout/target3"/>
    <dgm:cxn modelId="{8D827514-104F-4487-B6E7-461CE13C057E}" type="presOf" srcId="{44B6F479-C9C2-4D3E-9AEF-2501861E0E2F}" destId="{9CAB620C-9764-4F85-B954-2E6D113A7539}" srcOrd="0" destOrd="0" presId="urn:microsoft.com/office/officeart/2005/8/layout/target3"/>
    <dgm:cxn modelId="{86AB99DB-62B1-4CF1-8AB6-58FE0F27B93A}" srcId="{44B6F479-C9C2-4D3E-9AEF-2501861E0E2F}" destId="{DC365A87-3DE1-4B5B-86C8-51BF327E0E41}" srcOrd="2" destOrd="0" parTransId="{C5451117-065E-4885-947D-394E4B0A8EFB}" sibTransId="{131ABE83-C1E7-4F13-BA65-00110A42C8D7}"/>
    <dgm:cxn modelId="{455C6F67-D2B3-4303-9DB6-1863696FE41C}" type="presOf" srcId="{35E7CF12-AC59-4174-8FD0-C557FDF21A96}" destId="{567B026C-7888-44F3-BF13-A736AD2545A1}" srcOrd="1" destOrd="0" presId="urn:microsoft.com/office/officeart/2005/8/layout/target3"/>
    <dgm:cxn modelId="{756D0684-CD00-46EC-981A-1954E80EA76F}" type="presParOf" srcId="{9CAB620C-9764-4F85-B954-2E6D113A7539}" destId="{4059596E-CD39-4E97-B55E-37708F85E389}" srcOrd="0" destOrd="0" presId="urn:microsoft.com/office/officeart/2005/8/layout/target3"/>
    <dgm:cxn modelId="{FAC19465-758D-437E-AB77-711E68958470}" type="presParOf" srcId="{9CAB620C-9764-4F85-B954-2E6D113A7539}" destId="{43B44281-DFDB-4C5B-B9D2-4399269FBBDE}" srcOrd="1" destOrd="0" presId="urn:microsoft.com/office/officeart/2005/8/layout/target3"/>
    <dgm:cxn modelId="{EDE632C7-DFF2-4953-AA81-CBD694D626B0}" type="presParOf" srcId="{9CAB620C-9764-4F85-B954-2E6D113A7539}" destId="{53C8FFEC-5B30-48EF-9CF8-FFC6BEAE018D}" srcOrd="2" destOrd="0" presId="urn:microsoft.com/office/officeart/2005/8/layout/target3"/>
    <dgm:cxn modelId="{FA50AC08-2CB3-4621-8BC1-384E50E5AA98}" type="presParOf" srcId="{9CAB620C-9764-4F85-B954-2E6D113A7539}" destId="{2942AFA3-4576-443C-8AF5-89E650388B1A}" srcOrd="3" destOrd="0" presId="urn:microsoft.com/office/officeart/2005/8/layout/target3"/>
    <dgm:cxn modelId="{25D73C7D-F683-45C2-8DA8-0870ED5A7800}" type="presParOf" srcId="{9CAB620C-9764-4F85-B954-2E6D113A7539}" destId="{4F8FFFF9-6A3C-446D-BA60-868554AE2446}" srcOrd="4" destOrd="0" presId="urn:microsoft.com/office/officeart/2005/8/layout/target3"/>
    <dgm:cxn modelId="{E4544FF7-A308-4181-92BF-34CA2624E61C}" type="presParOf" srcId="{9CAB620C-9764-4F85-B954-2E6D113A7539}" destId="{AB536C79-6CB3-4083-A065-04E3C14ED256}" srcOrd="5" destOrd="0" presId="urn:microsoft.com/office/officeart/2005/8/layout/target3"/>
    <dgm:cxn modelId="{AC8059E5-1509-446E-ADCB-274DBB3DA58E}" type="presParOf" srcId="{9CAB620C-9764-4F85-B954-2E6D113A7539}" destId="{F61A4E54-A657-403B-BC7D-F19C09C565CB}" srcOrd="6" destOrd="0" presId="urn:microsoft.com/office/officeart/2005/8/layout/target3"/>
    <dgm:cxn modelId="{2A863F51-4DFB-4883-BA55-59402B89BE48}" type="presParOf" srcId="{9CAB620C-9764-4F85-B954-2E6D113A7539}" destId="{9DCFB93A-452A-47D6-B052-4EC1B1F27F12}" srcOrd="7" destOrd="0" presId="urn:microsoft.com/office/officeart/2005/8/layout/target3"/>
    <dgm:cxn modelId="{D5433DA1-EBD1-4931-A9EF-915AC863AD0E}" type="presParOf" srcId="{9CAB620C-9764-4F85-B954-2E6D113A7539}" destId="{5D32E8B3-C905-4860-AA03-44349B234C82}" srcOrd="8" destOrd="0" presId="urn:microsoft.com/office/officeart/2005/8/layout/target3"/>
    <dgm:cxn modelId="{1F7E7A6A-AA88-4FC2-8FB6-3814CC55A0E4}" type="presParOf" srcId="{9CAB620C-9764-4F85-B954-2E6D113A7539}" destId="{567B026C-7888-44F3-BF13-A736AD2545A1}" srcOrd="9" destOrd="0" presId="urn:microsoft.com/office/officeart/2005/8/layout/target3"/>
    <dgm:cxn modelId="{598DF01A-725D-462B-A6D1-8B9555FDC163}" type="presParOf" srcId="{9CAB620C-9764-4F85-B954-2E6D113A7539}" destId="{8DAC75B3-C46C-4918-8424-8B2B15090CC8}" srcOrd="10" destOrd="0" presId="urn:microsoft.com/office/officeart/2005/8/layout/target3"/>
    <dgm:cxn modelId="{9726B55D-4EFD-4637-BED6-693F4D5CA6F5}" type="presParOf" srcId="{9CAB620C-9764-4F85-B954-2E6D113A7539}" destId="{F8697FD2-CDDF-487E-9B6E-5F7858D66E7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9596E-CD39-4E97-B55E-37708F85E389}">
      <dsp:nvSpPr>
        <dsp:cNvPr id="0" name=""/>
        <dsp:cNvSpPr/>
      </dsp:nvSpPr>
      <dsp:spPr>
        <a:xfrm>
          <a:off x="52486" y="-60487"/>
          <a:ext cx="4572000" cy="457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8FFEC-5B30-48EF-9CF8-FFC6BEAE018D}">
      <dsp:nvSpPr>
        <dsp:cNvPr id="0" name=""/>
        <dsp:cNvSpPr/>
      </dsp:nvSpPr>
      <dsp:spPr>
        <a:xfrm>
          <a:off x="2286000" y="0"/>
          <a:ext cx="6223080" cy="45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Ожидаемая продолжительность жизни у ЛЖВ увеличивается до значения, приближенного к нормальной </a:t>
          </a:r>
          <a:endParaRPr lang="ru-RU" sz="2500" kern="1200" dirty="0"/>
        </a:p>
      </dsp:txBody>
      <dsp:txXfrm>
        <a:off x="2286000" y="0"/>
        <a:ext cx="6223080" cy="1371602"/>
      </dsp:txXfrm>
    </dsp:sp>
    <dsp:sp modelId="{4F8FFFF9-6A3C-446D-BA60-868554AE2446}">
      <dsp:nvSpPr>
        <dsp:cNvPr id="0" name=""/>
        <dsp:cNvSpPr/>
      </dsp:nvSpPr>
      <dsp:spPr>
        <a:xfrm>
          <a:off x="894129" y="930112"/>
          <a:ext cx="2971797" cy="29717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36C79-6CB3-4083-A065-04E3C14ED256}">
      <dsp:nvSpPr>
        <dsp:cNvPr id="0" name=""/>
        <dsp:cNvSpPr/>
      </dsp:nvSpPr>
      <dsp:spPr>
        <a:xfrm>
          <a:off x="2286000" y="1613462"/>
          <a:ext cx="6223080" cy="22439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Сохраняется качество жизни, как и у человека без ВИЧ - инфекции</a:t>
          </a:r>
          <a:endParaRPr lang="ru-RU" sz="2500" kern="1200" dirty="0"/>
        </a:p>
      </dsp:txBody>
      <dsp:txXfrm>
        <a:off x="2286000" y="1613462"/>
        <a:ext cx="6223080" cy="1035680"/>
      </dsp:txXfrm>
    </dsp:sp>
    <dsp:sp modelId="{9DCFB93A-452A-47D6-B052-4EC1B1F27F12}">
      <dsp:nvSpPr>
        <dsp:cNvPr id="0" name=""/>
        <dsp:cNvSpPr/>
      </dsp:nvSpPr>
      <dsp:spPr>
        <a:xfrm>
          <a:off x="1600200" y="2743201"/>
          <a:ext cx="1371598" cy="13715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2E8B3-C905-4860-AA03-44349B234C82}">
      <dsp:nvSpPr>
        <dsp:cNvPr id="0" name=""/>
        <dsp:cNvSpPr/>
      </dsp:nvSpPr>
      <dsp:spPr>
        <a:xfrm>
          <a:off x="2286000" y="2454109"/>
          <a:ext cx="6223080" cy="13715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Становится не опасным в плане передачи ВИЧ-инфекции половым путем (</a:t>
          </a:r>
          <a:r>
            <a:rPr lang="en-US" sz="2500" kern="1200" dirty="0" smtClean="0"/>
            <a:t>N</a:t>
          </a:r>
          <a:r>
            <a:rPr lang="ru-RU" sz="2500" kern="1200" dirty="0" smtClean="0"/>
            <a:t>=</a:t>
          </a:r>
          <a:r>
            <a:rPr lang="en-US" sz="2500" kern="1200" dirty="0" smtClean="0"/>
            <a:t>N</a:t>
          </a:r>
          <a:r>
            <a:rPr lang="ru-RU" sz="2500" kern="1200" dirty="0" smtClean="0"/>
            <a:t>)</a:t>
          </a:r>
          <a:endParaRPr lang="ru-RU" sz="2500" kern="1200" dirty="0"/>
        </a:p>
      </dsp:txBody>
      <dsp:txXfrm>
        <a:off x="2286000" y="2454109"/>
        <a:ext cx="6223080" cy="1371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0.28833</cdr:x>
      <cdr:y>0.05556</cdr:y>
    </cdr:from>
    <cdr:to>
      <cdr:x>0.87333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18260" y="152400"/>
          <a:ext cx="2674620" cy="39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0.02281</cdr:x>
      <cdr:y>0.00014</cdr:y>
    </cdr:from>
    <cdr:to>
      <cdr:x>1</cdr:x>
      <cdr:y>0.24458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0788" y="492"/>
          <a:ext cx="6031412" cy="838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Структура</a:t>
          </a:r>
          <a:r>
            <a:rPr lang="ru-RU" sz="1400" b="1" baseline="0" dirty="0"/>
            <a:t> впервые выявленных пациентов с ВИЧ-инфекцией на разных стадиях течения болезни, за </a:t>
          </a:r>
          <a:r>
            <a:rPr lang="ru-RU" sz="1400" b="1" baseline="0" dirty="0" smtClean="0"/>
            <a:t>6 месяцев 2021 (</a:t>
          </a:r>
          <a:r>
            <a:rPr lang="en-US" sz="1400" b="1" baseline="0" dirty="0" smtClean="0"/>
            <a:t>n</a:t>
          </a:r>
          <a:r>
            <a:rPr lang="ru-RU" sz="1400" b="1" baseline="0" dirty="0" smtClean="0"/>
            <a:t>=815)</a:t>
          </a:r>
          <a:endParaRPr lang="ru-RU" sz="1400" b="1" baseline="0" dirty="0"/>
        </a:p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1"/>
          <p:cNvSpPr/>
          <p:nvPr/>
        </p:nvSpPr>
        <p:spPr>
          <a:xfrm>
            <a:off x="0" y="0"/>
            <a:ext cx="6798387" cy="98748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3" name="CustomShape 2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3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4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5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6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7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8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9"/>
          <p:cNvSpPr/>
          <p:nvPr/>
        </p:nvSpPr>
        <p:spPr>
          <a:xfrm>
            <a:off x="0" y="0"/>
            <a:ext cx="6797667" cy="9874106"/>
          </a:xfrm>
          <a:custGeom>
            <a:avLst/>
            <a:gdLst/>
            <a:ahLst/>
            <a:cxnLst/>
            <a:rect l="0" t="0" r="r" b="b"/>
            <a:pathLst>
              <a:path w="18880" h="27580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7574"/>
                </a:lnTo>
                <a:cubicBezTo>
                  <a:pt x="0" y="27576"/>
                  <a:pt x="2" y="27579"/>
                  <a:pt x="4" y="27579"/>
                </a:cubicBezTo>
                <a:lnTo>
                  <a:pt x="18874" y="27579"/>
                </a:lnTo>
                <a:cubicBezTo>
                  <a:pt x="18876" y="27579"/>
                  <a:pt x="18879" y="27576"/>
                  <a:pt x="18879" y="27574"/>
                </a:cubicBezTo>
                <a:lnTo>
                  <a:pt x="18879" y="4"/>
                </a:lnTo>
                <a:cubicBezTo>
                  <a:pt x="18879" y="2"/>
                  <a:pt x="18876" y="0"/>
                  <a:pt x="18874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PlaceHolder 10"/>
          <p:cNvSpPr>
            <a:spLocks noGrp="1" noRot="1" noChangeAspect="1"/>
          </p:cNvSpPr>
          <p:nvPr>
            <p:ph type="sldImg"/>
          </p:nvPr>
        </p:nvSpPr>
        <p:spPr>
          <a:xfrm>
            <a:off x="1123950" y="808038"/>
            <a:ext cx="5297488" cy="397192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50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02" name="PlaceHolder 11"/>
          <p:cNvSpPr>
            <a:spLocks noGrp="1"/>
          </p:cNvSpPr>
          <p:nvPr>
            <p:ph type="body"/>
          </p:nvPr>
        </p:nvSpPr>
        <p:spPr>
          <a:xfrm>
            <a:off x="755456" y="5050911"/>
            <a:ext cx="6035369" cy="47712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Click to edit the notes format</a:t>
            </a:r>
          </a:p>
        </p:txBody>
      </p:sp>
      <p:sp>
        <p:nvSpPr>
          <p:cNvPr id="103" name="CustomShape 12"/>
          <p:cNvSpPr/>
          <p:nvPr/>
        </p:nvSpPr>
        <p:spPr>
          <a:xfrm>
            <a:off x="0" y="0"/>
            <a:ext cx="328036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13"/>
          <p:cNvSpPr/>
          <p:nvPr/>
        </p:nvSpPr>
        <p:spPr>
          <a:xfrm>
            <a:off x="4279239" y="0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14"/>
          <p:cNvSpPr/>
          <p:nvPr/>
        </p:nvSpPr>
        <p:spPr>
          <a:xfrm>
            <a:off x="0" y="10101463"/>
            <a:ext cx="328036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PlaceHolder 15"/>
          <p:cNvSpPr>
            <a:spLocks noGrp="1"/>
          </p:cNvSpPr>
          <p:nvPr>
            <p:ph type="sldNum"/>
          </p:nvPr>
        </p:nvSpPr>
        <p:spPr>
          <a:xfrm>
            <a:off x="4278879" y="10101105"/>
            <a:ext cx="3267763" cy="5180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5610BE1F-040B-419B-997F-28EC709A098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9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CE5DE4D2-3127-4C82-A6AF-FD9672D84EE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1A9F9667-BC13-4BE4-82F2-55D9E6AEB22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62091647-3E06-4861-94E9-445EA8CBA37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AC230A29-CA4F-48A3-A007-FCC0E5847FE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D8658B6-103A-4702-9A6C-7714FCC30BB2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F371C9F1-5993-4B4A-9D8A-C3EC86538252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455ACC17-7B10-4D84-BFC9-2FCCFC4494E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58C2165B-C6CB-447D-B96D-2F7C55883CD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E9F6B077-1BA2-428F-A5A2-3A97C0D83CBE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808038"/>
            <a:ext cx="5297488" cy="3973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lnSpc>
                <a:spcPct val="95000"/>
              </a:lnSpc>
            </a:pPr>
            <a:fld id="{5610BE1F-040B-419B-997F-28EC709A0986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  <a:ea typeface="Lucida Sans Unicode"/>
              </a:rPr>
              <a:t>5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25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455ACC17-7B10-4D84-BFC9-2FCCFC4494E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58C2165B-C6CB-447D-B96D-2F7C55883CD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E9F6B077-1BA2-428F-A5A2-3A97C0D83CBE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455ACC17-7B10-4D84-BFC9-2FCCFC4494E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58C2165B-C6CB-447D-B96D-2F7C55883CD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E9F6B077-1BA2-428F-A5A2-3A97C0D83CBE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1F0BBA9-F5CE-452B-8A72-D5391AB6D6AD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19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4013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fld id="{20D4EA55-FEE1-4103-9D9F-D8FE752A43D0}" type="slidenum"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</a:pPr>
              <a:t>19</a:t>
            </a:fld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4280017" y="10102250"/>
            <a:ext cx="3272955" cy="5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645A7892-A3E3-4D9C-92E4-FBA0A1302A2B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280017" y="10102250"/>
            <a:ext cx="3279249" cy="52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76164F60-7CB0-467B-ACF8-05F79D3DC776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95000"/>
                </a:lnSpc>
              </a:pPr>
              <a:t>19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/>
          </p:nvPr>
        </p:nvSpPr>
        <p:spPr>
          <a:xfrm>
            <a:off x="755298" y="5077697"/>
            <a:ext cx="6047099" cy="481198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ru-RU" altLang="ru-RU" sz="2000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0487" name="Rectangle 5"/>
          <p:cNvSpPr>
            <a:spLocks noGrp="1" noRot="1" noChangeAspect="1" noChangeArrowheads="1" noTextEdit="1"/>
          </p:cNvSpPr>
          <p:nvPr>
            <p:ph type="sldImg" idx="1"/>
          </p:nvPr>
        </p:nvSpPr>
        <p:spPr>
          <a:xfrm>
            <a:off x="1104900" y="812800"/>
            <a:ext cx="5348288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CF8EBE0-5EBC-4678-BDE4-2431D7410F81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20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877888"/>
            <a:ext cx="5773737" cy="4329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483981"/>
            <a:ext cx="5995172" cy="519598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DFC7ABC5-1C46-40F0-9B32-4339A3597639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21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877888"/>
            <a:ext cx="5773737" cy="4329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3" y="5483981"/>
            <a:ext cx="5995172" cy="519598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279239" y="10101463"/>
            <a:ext cx="3267763" cy="518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AC230A29-CA4F-48A3-A007-FCC0E5847FE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279239" y="10101463"/>
            <a:ext cx="3274244" cy="5241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DD8658B6-103A-4702-9A6C-7714FCC30BB2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4279239" y="10101463"/>
            <a:ext cx="3280726" cy="5306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F371C9F1-5993-4B4A-9D8A-C3EC86538252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22363" y="808038"/>
            <a:ext cx="5314950" cy="3986212"/>
          </a:xfrm>
          <a:prstGeom prst="rect">
            <a:avLst/>
          </a:prstGeom>
        </p:spPr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755816" y="7345470"/>
            <a:ext cx="6038610" cy="18466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1520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961440"/>
            <a:ext cx="821520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6704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396144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667040" y="396144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3234600" y="160452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12360" y="160452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396144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3234600" y="396144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6012360" y="3961440"/>
            <a:ext cx="264492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15200" cy="4511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Aft>
                <a:spcPts val="1423"/>
              </a:spcAft>
            </a:pPr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1520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0896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7040" y="1604520"/>
            <a:ext cx="400896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704520"/>
            <a:ext cx="8291520" cy="523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Aft>
                <a:spcPts val="1423"/>
              </a:spcAft>
            </a:pPr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7040" y="1604520"/>
            <a:ext cx="400896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96144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0896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704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67040" y="396144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1128600"/>
          </a:xfrm>
          <a:prstGeom prst="rect">
            <a:avLst/>
          </a:prstGeom>
        </p:spPr>
        <p:txBody>
          <a:bodyPr lIns="90000" tIns="45000" rIns="90000" bIns="45000">
            <a:spAutoFit/>
          </a:bodyPr>
          <a:lstStyle/>
          <a:p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7040" y="1604520"/>
            <a:ext cx="400896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961440"/>
            <a:ext cx="8215200" cy="2152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600" b="0" strike="noStrike" spc="-1">
              <a:solidFill>
                <a:srgbClr val="000000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-9360" y="-7920"/>
            <a:ext cx="9162720" cy="104148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/>
          <p:cNvSpPr/>
          <p:nvPr/>
        </p:nvSpPr>
        <p:spPr>
          <a:xfrm>
            <a:off x="4381560" y="-7920"/>
            <a:ext cx="4762440" cy="63828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681120" y="-2246040"/>
            <a:ext cx="10372320" cy="5524920"/>
            <a:chOff x="-681120" y="-2246040"/>
            <a:chExt cx="10372320" cy="5524920"/>
          </a:xfrm>
        </p:grpSpPr>
        <p:sp>
          <p:nvSpPr>
            <p:cNvPr id="3" name="CustomShape 4"/>
            <p:cNvSpPr/>
            <p:nvPr/>
          </p:nvSpPr>
          <p:spPr>
            <a:xfrm rot="21420000">
              <a:off x="-556920" y="-1984320"/>
              <a:ext cx="10124280" cy="500184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08ABF">
                  <a:alpha val="56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21420000">
              <a:off x="-550440" y="-1412640"/>
              <a:ext cx="10135800" cy="407124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09DD9">
                  <a:alpha val="56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533520" y="1371600"/>
            <a:ext cx="7837200" cy="1814400"/>
          </a:xfrm>
          <a:prstGeom prst="rect">
            <a:avLst/>
          </a:prstGeom>
        </p:spPr>
        <p:txBody>
          <a:bodyPr lIns="90000" tIns="0" rIns="18360" bIns="45000">
            <a:noAutofit/>
          </a:bodyPr>
          <a:lstStyle/>
          <a:p>
            <a:r>
              <a:rPr lang="en-US" sz="50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456840" y="6356520"/>
            <a:ext cx="2119320" cy="3506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Arial"/>
              </a:rPr>
              <a:t>6.6.19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2666880" y="6356520"/>
            <a:ext cx="335304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7924320" y="6356520"/>
            <a:ext cx="747720" cy="3506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fld id="{89645C98-1A11-410F-A31F-6179FD305DBF}" type="slidenum">
              <a:rPr lang="ru-RU" sz="1800" b="0" strike="noStrike" spc="-1">
                <a:solidFill>
                  <a:srgbClr val="FFFFFF"/>
                </a:solidFill>
                <a:latin typeface="Arial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15200" cy="4511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42720" indent="-342720">
              <a:spcAft>
                <a:spcPts val="1423"/>
              </a:spcAft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Click to edit the outline text format</a:t>
            </a:r>
          </a:p>
          <a:p>
            <a:pPr marL="342720" lvl="1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–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Second Outline Level</a:t>
            </a:r>
          </a:p>
          <a:p>
            <a:pPr marL="342720" lvl="2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Third Outline Level</a:t>
            </a:r>
          </a:p>
          <a:p>
            <a:pPr marL="342720" lvl="3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–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Fourth Outline Level</a:t>
            </a:r>
          </a:p>
          <a:p>
            <a:pPr marL="342720" lvl="4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»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Fifth Outline Level</a:t>
            </a:r>
          </a:p>
          <a:p>
            <a:pPr marL="342720" lvl="5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»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Sixth Outline Level</a:t>
            </a:r>
          </a:p>
          <a:p>
            <a:pPr marL="342720" lvl="6" indent="-342720">
              <a:spcAft>
                <a:spcPts val="1423"/>
              </a:spcAft>
              <a:buClr>
                <a:srgbClr val="000000"/>
              </a:buClr>
              <a:buFont typeface="Times New Roman"/>
              <a:buChar char="»"/>
            </a:pPr>
            <a:r>
              <a:rPr lang="en-US" sz="2600" b="0" strike="noStrike" spc="-1">
                <a:solidFill>
                  <a:srgbClr val="000000"/>
                </a:solidFill>
                <a:latin typeface="Constantia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4100000/entry/1801" TargetMode="External"/><Relationship Id="rId13" Type="http://schemas.openxmlformats.org/officeDocument/2006/relationships/hyperlink" Target="https://internet.garant.ru/#/document/4100000/entry/4010" TargetMode="External"/><Relationship Id="rId3" Type="http://schemas.openxmlformats.org/officeDocument/2006/relationships/hyperlink" Target="https://internet.garant.ru/#/document/12137881/entry/1111" TargetMode="External"/><Relationship Id="rId7" Type="http://schemas.openxmlformats.org/officeDocument/2006/relationships/hyperlink" Target="https://internet.garant.ru/#/document/4100000/entry/1800" TargetMode="External"/><Relationship Id="rId12" Type="http://schemas.openxmlformats.org/officeDocument/2006/relationships/hyperlink" Target="https://internet.garant.ru/#/document/4100000/entry/131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ternet.garant.ru/#/document/4100000/entry/490" TargetMode="External"/><Relationship Id="rId11" Type="http://schemas.openxmlformats.org/officeDocument/2006/relationships/hyperlink" Target="https://internet.garant.ru/#/document/4100000/entry/1020" TargetMode="External"/><Relationship Id="rId5" Type="http://schemas.openxmlformats.org/officeDocument/2006/relationships/hyperlink" Target="https://internet.garant.ru/#/document/4100000/entry/110" TargetMode="External"/><Relationship Id="rId15" Type="http://schemas.openxmlformats.org/officeDocument/2006/relationships/hyperlink" Target="https://internet.garant.ru/#/document/4100000/entry/9010" TargetMode="External"/><Relationship Id="rId10" Type="http://schemas.openxmlformats.org/officeDocument/2006/relationships/hyperlink" Target="https://internet.garant.ru/#/document/4100000/entry/1802" TargetMode="External"/><Relationship Id="rId4" Type="http://schemas.openxmlformats.org/officeDocument/2006/relationships/hyperlink" Target="https://internet.garant.ru/#/document/4100000/entry/1015" TargetMode="External"/><Relationship Id="rId9" Type="http://schemas.openxmlformats.org/officeDocument/2006/relationships/hyperlink" Target="https://internet.garant.ru/#/document/4100000/entry/1701" TargetMode="External"/><Relationship Id="rId14" Type="http://schemas.openxmlformats.org/officeDocument/2006/relationships/hyperlink" Target="https://internet.garant.ru/#/document/4100000/entry/50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internet.garant.ru/#/document/12191967/entry/80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ternet.garant.ru/#/document/10104189/entry/5002" TargetMode="External"/><Relationship Id="rId5" Type="http://schemas.openxmlformats.org/officeDocument/2006/relationships/hyperlink" Target="https://internet.garant.ru/#/document/10104189/entry/5001" TargetMode="Externa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2.png"/><Relationship Id="rId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Microsoft_Excel_97-2003_Worksheet2.xls"/><Relationship Id="rId10" Type="http://schemas.openxmlformats.org/officeDocument/2006/relationships/image" Target="../media/image11.emf"/><Relationship Id="rId4" Type="http://schemas.openxmlformats.org/officeDocument/2006/relationships/image" Target="../media/image13.jpeg"/><Relationship Id="rId9" Type="http://schemas.openxmlformats.org/officeDocument/2006/relationships/oleObject" Target="../embeddings/Microsoft_Excel_97-2003_Worksheet4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5.xls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/>
          <p:cNvPicPr/>
          <p:nvPr/>
        </p:nvPicPr>
        <p:blipFill>
          <a:blip r:embed="rId3"/>
          <a:stretch/>
        </p:blipFill>
        <p:spPr>
          <a:xfrm>
            <a:off x="15840" y="0"/>
            <a:ext cx="9144000" cy="680256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108000" y="5300640"/>
            <a:ext cx="8856720" cy="14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800" b="0" strike="noStrike" spc="-1" dirty="0">
                <a:solidFill>
                  <a:srgbClr val="262699"/>
                </a:solidFill>
                <a:latin typeface="Times New Roman"/>
              </a:rPr>
              <a:t>Заместитель главного врача по организационно- методической  и профилактической работе ГБУЗНО «НОЦ СПИД» 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ru-RU" sz="1800" b="0" strike="noStrike" spc="-1" dirty="0">
                <a:solidFill>
                  <a:srgbClr val="262699"/>
                </a:solidFill>
                <a:latin typeface="Times New Roman"/>
              </a:rPr>
              <a:t>к.м.н. Чуркина </a:t>
            </a:r>
            <a:r>
              <a:rPr lang="ru-RU" sz="1800" b="0" strike="noStrike" spc="-1" dirty="0" smtClean="0">
                <a:solidFill>
                  <a:srgbClr val="262699"/>
                </a:solidFill>
                <a:latin typeface="Times New Roman"/>
              </a:rPr>
              <a:t>Н.Н.</a:t>
            </a:r>
            <a:endParaRPr lang="en-US" sz="1800" b="0" strike="noStrike" spc="-1" dirty="0" smtClean="0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ru-RU" sz="1800" b="0" strike="noStrike" spc="-1" dirty="0" smtClean="0">
                <a:solidFill>
                  <a:srgbClr val="262699"/>
                </a:solidFill>
                <a:latin typeface="Times New Roman"/>
              </a:rPr>
              <a:t>15 </a:t>
            </a:r>
            <a:r>
              <a:rPr lang="ru-RU" sz="1800" b="0" strike="noStrike" spc="-1" dirty="0" smtClean="0">
                <a:solidFill>
                  <a:srgbClr val="262699"/>
                </a:solidFill>
                <a:latin typeface="Times New Roman"/>
              </a:rPr>
              <a:t>сентября </a:t>
            </a:r>
            <a:r>
              <a:rPr lang="ru-RU" sz="1800" b="0" strike="noStrike" spc="-1" dirty="0" smtClean="0">
                <a:solidFill>
                  <a:srgbClr val="262699"/>
                </a:solidFill>
                <a:latin typeface="Times New Roman"/>
              </a:rPr>
              <a:t>2021</a:t>
            </a:r>
            <a:endParaRPr lang="en-US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381000" y="1371600"/>
            <a:ext cx="8382000" cy="2895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rgbClr val="262699"/>
                </a:solidFill>
                <a:latin typeface="Times New Roman"/>
              </a:rPr>
              <a:t>Современные особенности</a:t>
            </a:r>
            <a:endParaRPr lang="ru-RU" sz="3200" b="1" spc="-1" dirty="0">
              <a:solidFill>
                <a:srgbClr val="262699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262699"/>
                </a:solidFill>
                <a:latin typeface="Times New Roman"/>
              </a:rPr>
              <a:t>эпидемии ВИЧ-инфекции в России.</a:t>
            </a: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262699"/>
                </a:solidFill>
                <a:latin typeface="Times New Roman"/>
              </a:rPr>
              <a:t>Эпидемическая ситуация по ВИЧ-</a:t>
            </a:r>
          </a:p>
          <a:p>
            <a:pPr algn="ctr">
              <a:lnSpc>
                <a:spcPct val="100000"/>
              </a:lnSpc>
            </a:pPr>
            <a:r>
              <a:rPr lang="ru-RU" sz="3200" b="1" spc="-1" dirty="0">
                <a:solidFill>
                  <a:srgbClr val="262699"/>
                </a:solidFill>
                <a:latin typeface="Times New Roman"/>
              </a:rPr>
              <a:t>инфекции в Нижегородской области</a:t>
            </a:r>
            <a:endParaRPr lang="en-US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3025"/>
            <a:ext cx="92297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07380"/>
              </p:ext>
            </p:extLst>
          </p:nvPr>
        </p:nvGraphicFramePr>
        <p:xfrm>
          <a:off x="304800" y="609601"/>
          <a:ext cx="8458199" cy="6073251"/>
        </p:xfrm>
        <a:graphic>
          <a:graphicData uri="http://schemas.openxmlformats.org/drawingml/2006/table">
            <a:tbl>
              <a:tblPr/>
              <a:tblGrid>
                <a:gridCol w="2978736"/>
                <a:gridCol w="1735918"/>
                <a:gridCol w="1990946"/>
                <a:gridCol w="1752599"/>
              </a:tblGrid>
              <a:tr h="4731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Исследуемый 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Период исследования,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 год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месяцев 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Возраст,лет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0-78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5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Удельный вес  возрастной группы лиц с наибольшим числом выявленных случаев, 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15-25 лет;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84,6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19-29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лет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</a:t>
                      </a:r>
                    </a:p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30-39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лет;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40,6%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Средний возраст, лет, 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(ДИ 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95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%)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25,8±1,1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30,3±0,85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38,6±1,2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8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Медиана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Лидирующий путь 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передачи,%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наркотический 92,3%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наркотический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68,3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половой при гетеросексуальных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контактах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74,8%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При гетеросексуальных контактах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28,5%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5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Удельный вес лиц, выявленных на поздних стадиях течения ВИЧ-инфекции,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1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9272588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05720" cy="1309674"/>
          </a:xfrm>
        </p:spPr>
        <p:txBody>
          <a:bodyPr/>
          <a:lstStyle/>
          <a:p>
            <a:pPr algn="ctr"/>
            <a:r>
              <a:rPr lang="ru-RU" dirty="0" smtClean="0"/>
              <a:t>ВИЧ-инфекция</a:t>
            </a:r>
            <a:br>
              <a:rPr lang="ru-RU" dirty="0" smtClean="0"/>
            </a:br>
            <a:r>
              <a:rPr lang="ru-RU" dirty="0" smtClean="0"/>
              <a:t>- это лабораторный диагноз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2938463" cy="3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0" y="2057400"/>
            <a:ext cx="51149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58143" y="4658436"/>
            <a:ext cx="238125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3025"/>
            <a:ext cx="92297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810000"/>
            <a:ext cx="9144000" cy="29321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</a:rPr>
              <a:t>ГБУЗ НО «Городская больница №33» Ленинского района </a:t>
            </a:r>
            <a:r>
              <a:rPr lang="ru-RU" sz="2000" dirty="0" smtClean="0">
                <a:solidFill>
                  <a:schemeClr val="tx1"/>
                </a:solidFill>
              </a:rPr>
              <a:t> - </a:t>
            </a:r>
          </a:p>
          <a:p>
            <a:pPr algn="just"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29,6%,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ГБУЗ </a:t>
            </a:r>
            <a:r>
              <a:rPr lang="ru-RU" sz="2000" dirty="0">
                <a:solidFill>
                  <a:schemeClr val="tx1"/>
                </a:solidFill>
              </a:rPr>
              <a:t>НО «</a:t>
            </a:r>
            <a:r>
              <a:rPr lang="ru-RU" sz="2000" dirty="0" err="1">
                <a:solidFill>
                  <a:schemeClr val="tx1"/>
                </a:solidFill>
              </a:rPr>
              <a:t>Перевозская</a:t>
            </a:r>
            <a:r>
              <a:rPr lang="ru-RU" sz="2000" dirty="0">
                <a:solidFill>
                  <a:schemeClr val="tx1"/>
                </a:solidFill>
              </a:rPr>
              <a:t> центральная районная больница» </a:t>
            </a:r>
            <a:r>
              <a:rPr lang="ru-RU" sz="2000" dirty="0" smtClean="0">
                <a:solidFill>
                  <a:schemeClr val="tx1"/>
                </a:solidFill>
              </a:rPr>
              <a:t>- 23,8%,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ГБУЗ </a:t>
            </a:r>
            <a:r>
              <a:rPr lang="ru-RU" sz="2000" dirty="0">
                <a:solidFill>
                  <a:schemeClr val="tx1"/>
                </a:solidFill>
              </a:rPr>
              <a:t>НО «Сосновская центральная районная </a:t>
            </a:r>
            <a:r>
              <a:rPr lang="ru-RU" sz="2000" dirty="0" smtClean="0">
                <a:solidFill>
                  <a:schemeClr val="tx1"/>
                </a:solidFill>
              </a:rPr>
              <a:t>больница» -23,2%,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ГБУЗ </a:t>
            </a:r>
            <a:r>
              <a:rPr lang="ru-RU" sz="2000" dirty="0">
                <a:solidFill>
                  <a:schemeClr val="tx1"/>
                </a:solidFill>
              </a:rPr>
              <a:t>НО «</a:t>
            </a:r>
            <a:r>
              <a:rPr lang="ru-RU" sz="2000" dirty="0" err="1">
                <a:solidFill>
                  <a:schemeClr val="tx1"/>
                </a:solidFill>
              </a:rPr>
              <a:t>Шахунская</a:t>
            </a:r>
            <a:r>
              <a:rPr lang="ru-RU" sz="2000" dirty="0">
                <a:solidFill>
                  <a:schemeClr val="tx1"/>
                </a:solidFill>
              </a:rPr>
              <a:t> центральная районная больница</a:t>
            </a:r>
            <a:r>
              <a:rPr lang="ru-RU" sz="2000" dirty="0" smtClean="0">
                <a:solidFill>
                  <a:schemeClr val="tx1"/>
                </a:solidFill>
              </a:rPr>
              <a:t>» - 22,9%,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ГБУЗ </a:t>
            </a:r>
            <a:r>
              <a:rPr lang="ru-RU" sz="2000" dirty="0">
                <a:solidFill>
                  <a:schemeClr val="tx1"/>
                </a:solidFill>
              </a:rPr>
              <a:t>НО «Спасская центральная районная больница» </a:t>
            </a:r>
            <a:r>
              <a:rPr lang="ru-RU" sz="2000" dirty="0" smtClean="0">
                <a:solidFill>
                  <a:schemeClr val="tx1"/>
                </a:solidFill>
              </a:rPr>
              <a:t> - 20,9%,</a:t>
            </a:r>
          </a:p>
          <a:p>
            <a:pPr algn="just">
              <a:defRPr/>
            </a:pPr>
            <a:r>
              <a:rPr lang="ru-RU" sz="2000" dirty="0" err="1" smtClean="0">
                <a:solidFill>
                  <a:schemeClr val="tx1"/>
                </a:solidFill>
              </a:rPr>
              <a:t>ГБУЗНО«Большемурашкинская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центральная районная больница</a:t>
            </a:r>
            <a:r>
              <a:rPr lang="ru-RU" sz="2000" dirty="0" smtClean="0">
                <a:solidFill>
                  <a:schemeClr val="tx1"/>
                </a:solidFill>
              </a:rPr>
              <a:t>» -20,8%,  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ГБУЗ </a:t>
            </a:r>
            <a:r>
              <a:rPr lang="ru-RU" sz="2000" dirty="0">
                <a:solidFill>
                  <a:schemeClr val="tx1"/>
                </a:solidFill>
              </a:rPr>
              <a:t>НО «</a:t>
            </a:r>
            <a:r>
              <a:rPr lang="ru-RU" sz="2000" dirty="0" err="1">
                <a:solidFill>
                  <a:schemeClr val="tx1"/>
                </a:solidFill>
              </a:rPr>
              <a:t>Уразовская</a:t>
            </a:r>
            <a:r>
              <a:rPr lang="ru-RU" sz="2000" dirty="0">
                <a:solidFill>
                  <a:schemeClr val="tx1"/>
                </a:solidFill>
              </a:rPr>
              <a:t> центральная районная больница» </a:t>
            </a:r>
            <a:r>
              <a:rPr lang="ru-RU" sz="2000" dirty="0" smtClean="0">
                <a:solidFill>
                  <a:schemeClr val="tx1"/>
                </a:solidFill>
              </a:rPr>
              <a:t>- 20,6%.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3558" name="Picture 2" descr="https://www.psuti.ru/sites/default/files/field/image/2019/02/vich_t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6" y="1428929"/>
            <a:ext cx="30956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3823" y="2054336"/>
            <a:ext cx="5364163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Среднеобластной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показатель </a:t>
            </a:r>
            <a:r>
              <a:rPr lang="ru-RU" dirty="0" smtClean="0">
                <a:latin typeface="Arial" pitchFamily="34" charset="0"/>
              </a:rPr>
              <a:t>–18,5</a:t>
            </a:r>
            <a:r>
              <a:rPr lang="ru-RU" b="1" dirty="0" smtClean="0">
                <a:solidFill>
                  <a:srgbClr val="00B0F0"/>
                </a:solidFill>
                <a:latin typeface="Arial" pitchFamily="34" charset="0"/>
              </a:rPr>
              <a:t>%</a:t>
            </a:r>
            <a:r>
              <a:rPr lang="ru-RU" b="1" dirty="0" smtClean="0">
                <a:latin typeface="Arial" pitchFamily="34" charset="0"/>
              </a:rPr>
              <a:t> </a:t>
            </a:r>
            <a:r>
              <a:rPr lang="ru-RU" b="1" dirty="0">
                <a:latin typeface="Arial" pitchFamily="34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индикатор-20%</a:t>
            </a:r>
            <a:r>
              <a:rPr lang="ru-RU" b="1" dirty="0" smtClean="0">
                <a:latin typeface="Arial" pitchFamily="34" charset="0"/>
              </a:rPr>
              <a:t>).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Менее уровня индикатора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обследовали 69 МО Нижегородской области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5487986" y="30163"/>
            <a:ext cx="32861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Обследовано за 8 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мес-2021 года –593631 чел (8 </a:t>
            </a:r>
            <a:r>
              <a:rPr lang="ru-RU" alt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мес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. 2020 г. - 451875 человек , за 8 месяцев 2019 года- 551870 нижегородцев)</a:t>
            </a:r>
            <a:endParaRPr lang="ru-RU" alt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28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Скрининговые обследования на ВИЧ-инфекцию 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07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3025"/>
            <a:ext cx="92297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011180"/>
              </p:ext>
            </p:extLst>
          </p:nvPr>
        </p:nvGraphicFramePr>
        <p:xfrm>
          <a:off x="49473" y="1248784"/>
          <a:ext cx="8920481" cy="3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327"/>
                <a:gridCol w="506673"/>
                <a:gridCol w="685800"/>
                <a:gridCol w="685800"/>
                <a:gridCol w="685800"/>
                <a:gridCol w="690880"/>
                <a:gridCol w="685800"/>
                <a:gridCol w="685800"/>
                <a:gridCol w="685800"/>
                <a:gridCol w="685800"/>
                <a:gridCol w="685800"/>
                <a:gridCol w="838201"/>
              </a:tblGrid>
              <a:tr h="4751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Возрастная</a:t>
                      </a:r>
                      <a:r>
                        <a:rPr lang="ru-RU" sz="1400" baseline="0" dirty="0" smtClean="0"/>
                        <a:t> группа, лет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0-14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15-17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18-20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21-30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31-40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41-50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51-60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61-70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71-80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81 и ст.</a:t>
                      </a:r>
                      <a:endParaRPr lang="ru-RU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18-40 лет</a:t>
                      </a:r>
                      <a:endParaRPr lang="ru-RU" sz="1400" dirty="0"/>
                    </a:p>
                  </a:txBody>
                  <a:tcPr/>
                </a:tc>
              </a:tr>
              <a:tr h="340046">
                <a:tc rowSpan="7"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Удельный вес обследований на ВИЧ-инфекцию (скрининг)</a:t>
                      </a:r>
                      <a:endParaRPr lang="ru-RU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Обследовано всего ,%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400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00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6,1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13,2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17,3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14,4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19,7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17,4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6,3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36,6</a:t>
                      </a:r>
                    </a:p>
                  </a:txBody>
                  <a:tcPr/>
                </a:tc>
              </a:tr>
              <a:tr h="3400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r>
                        <a:rPr lang="ru-RU" dirty="0" smtClean="0"/>
                        <a:t>Из общего числа обследовано мужчин,%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00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8,3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18,5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20,2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13,9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12,8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14,5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6,3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2,4</a:t>
                      </a:r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47%</a:t>
                      </a:r>
                      <a:endParaRPr lang="ru-RU" dirty="0"/>
                    </a:p>
                  </a:txBody>
                  <a:tcPr/>
                </a:tc>
              </a:tr>
              <a:tr h="3400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r>
                        <a:rPr lang="ru-RU" dirty="0" smtClean="0"/>
                        <a:t>из</a:t>
                      </a:r>
                      <a:r>
                        <a:rPr lang="ru-RU" baseline="0" dirty="0" smtClean="0"/>
                        <a:t> общего числа обследовано женщин,%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51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3,0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17,9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20,5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15,0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13,5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15,1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8,7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4,4</a:t>
                      </a:r>
                      <a:endParaRPr lang="ru-RU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41,4%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2489578" y="2133600"/>
            <a:ext cx="2286001" cy="1047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060" y="490385"/>
            <a:ext cx="910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Обследование на ВИЧ-инфекцию в разрезе возрастных категорий</a:t>
            </a:r>
            <a:endParaRPr lang="ru-RU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3480178" y="1024649"/>
            <a:ext cx="304800" cy="224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218" y="4648200"/>
            <a:ext cx="9100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Наибольший удельный вес обследований на ВИЧ-инфекцию приходится на возрастную группу </a:t>
            </a:r>
            <a:r>
              <a:rPr lang="ru-RU" sz="2000" b="1" u="sng" dirty="0" smtClean="0">
                <a:solidFill>
                  <a:srgbClr val="FF0000"/>
                </a:solidFill>
              </a:rPr>
              <a:t>старше 40 лет</a:t>
            </a:r>
            <a:r>
              <a:rPr lang="ru-RU" b="1" dirty="0" smtClean="0">
                <a:solidFill>
                  <a:srgbClr val="0070C0"/>
                </a:solidFill>
              </a:rPr>
              <a:t>: 60,3%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876801" y="2133600"/>
            <a:ext cx="3374408" cy="10474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36212"/>
              </p:ext>
            </p:extLst>
          </p:nvPr>
        </p:nvGraphicFramePr>
        <p:xfrm>
          <a:off x="43218" y="5325308"/>
          <a:ext cx="879598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7991"/>
                <a:gridCol w="4397991"/>
              </a:tblGrid>
              <a:tr h="12278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7030A0"/>
                          </a:solidFill>
                        </a:rPr>
                        <a:t>Обследуют более 50% население до 40 лет: Володарская ЦРБ -65%, </a:t>
                      </a:r>
                      <a:r>
                        <a:rPr lang="ru-RU" sz="1400" dirty="0" err="1" smtClean="0">
                          <a:solidFill>
                            <a:srgbClr val="7030A0"/>
                          </a:solidFill>
                        </a:rPr>
                        <a:t>Навашинская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</a:rPr>
                        <a:t> ЦРБ- 54%, </a:t>
                      </a:r>
                      <a:r>
                        <a:rPr lang="ru-RU" sz="1400" dirty="0" err="1" smtClean="0">
                          <a:solidFill>
                            <a:srgbClr val="7030A0"/>
                          </a:solidFill>
                        </a:rPr>
                        <a:t>г.о.г</a:t>
                      </a:r>
                      <a:r>
                        <a:rPr lang="ru-RU" sz="1400" dirty="0" smtClean="0">
                          <a:solidFill>
                            <a:srgbClr val="7030A0"/>
                          </a:solidFill>
                        </a:rPr>
                        <a:t> Дзержинск- 63,6%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Обследуют более 50% население старше 50 лет 45 МО, в том числе</a:t>
                      </a:r>
                      <a:r>
                        <a:rPr lang="ru-RU" sz="1600" baseline="0" dirty="0" smtClean="0"/>
                        <a:t>  более 65% </a:t>
                      </a:r>
                      <a:r>
                        <a:rPr lang="ru-RU" sz="1600" baseline="0" dirty="0" err="1" smtClean="0"/>
                        <a:t>Вачская</a:t>
                      </a:r>
                      <a:r>
                        <a:rPr lang="ru-RU" sz="1600" baseline="0" dirty="0" smtClean="0"/>
                        <a:t> ЦРБ, </a:t>
                      </a:r>
                      <a:r>
                        <a:rPr lang="ru-RU" sz="1600" baseline="0" dirty="0" err="1" smtClean="0"/>
                        <a:t>Варнавинская</a:t>
                      </a:r>
                      <a:r>
                        <a:rPr lang="ru-RU" sz="1600" baseline="0" dirty="0" smtClean="0"/>
                        <a:t> ЦРБ, </a:t>
                      </a:r>
                      <a:r>
                        <a:rPr lang="ru-RU" sz="1600" baseline="0" dirty="0" err="1" smtClean="0"/>
                        <a:t>Пильнинская</a:t>
                      </a:r>
                      <a:r>
                        <a:rPr lang="ru-RU" sz="1600" baseline="0" dirty="0" smtClean="0"/>
                        <a:t> ЦРБ, Сосновская ЦРБ, </a:t>
                      </a:r>
                      <a:r>
                        <a:rPr lang="ru-RU" sz="1600" baseline="0" dirty="0" err="1" smtClean="0"/>
                        <a:t>Уразовская</a:t>
                      </a:r>
                      <a:r>
                        <a:rPr lang="ru-RU" sz="1600" baseline="0" dirty="0" smtClean="0"/>
                        <a:t> ЦРБ,(70%) , п-</a:t>
                      </a:r>
                      <a:r>
                        <a:rPr lang="ru-RU" sz="1600" baseline="0" dirty="0" err="1" smtClean="0"/>
                        <a:t>ки</a:t>
                      </a:r>
                      <a:r>
                        <a:rPr lang="ru-RU" sz="1600" baseline="0" dirty="0" smtClean="0"/>
                        <a:t> Московского и Советского р-в </a:t>
                      </a:r>
                      <a:r>
                        <a:rPr lang="ru-RU" sz="1600" baseline="0" dirty="0" err="1" smtClean="0"/>
                        <a:t>Н.Новгорода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9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73025"/>
            <a:ext cx="92297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635947"/>
              </p:ext>
            </p:extLst>
          </p:nvPr>
        </p:nvGraphicFramePr>
        <p:xfrm>
          <a:off x="975815" y="134350"/>
          <a:ext cx="6172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469759"/>
              </p:ext>
            </p:extLst>
          </p:nvPr>
        </p:nvGraphicFramePr>
        <p:xfrm>
          <a:off x="3048000" y="3491723"/>
          <a:ext cx="5943600" cy="339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86600" y="1140964"/>
            <a:ext cx="205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Средний возраст 39,2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(36,8-41,6 лет)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34" y="4400003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Средний возраст 42,5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(40,2 - 44,8 лет)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>
            <a:off x="2286000" y="951959"/>
            <a:ext cx="4164842" cy="230636"/>
          </a:xfrm>
          <a:prstGeom prst="bentConnector3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rot="10800000" flipV="1">
            <a:off x="2286000" y="4518771"/>
            <a:ext cx="3551832" cy="191519"/>
          </a:xfrm>
          <a:prstGeom prst="bentConnector3">
            <a:avLst>
              <a:gd name="adj1" fmla="val 50000"/>
            </a:avLst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5715000" y="4252071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95600" y="951959"/>
            <a:ext cx="609600" cy="611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/>
          <p:nvPr/>
        </p:nvPicPr>
        <p:blipFill>
          <a:blip r:embed="rId2"/>
          <a:stretch/>
        </p:blipFill>
        <p:spPr>
          <a:xfrm>
            <a:off x="-23812" y="-15840"/>
            <a:ext cx="9144000" cy="6480000"/>
          </a:xfrm>
          <a:prstGeom prst="rect">
            <a:avLst/>
          </a:prstGeom>
          <a:ln>
            <a:noFill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0" y="1254919"/>
            <a:ext cx="403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</a:rPr>
              <a:t>Средний возраст умерших, среди ВИЧ-инфицированных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5098789" y="978694"/>
            <a:ext cx="40338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</a:rPr>
              <a:t>Средний возраст лиц с впервые установленным диагнозом ВИЧ-инфекции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7831"/>
              </p:ext>
            </p:extLst>
          </p:nvPr>
        </p:nvGraphicFramePr>
        <p:xfrm>
          <a:off x="179388" y="1955801"/>
          <a:ext cx="3173412" cy="21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706"/>
                <a:gridCol w="1586706"/>
              </a:tblGrid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Год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Возраст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2017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41,7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2018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40,6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2019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40,2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248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42,5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871653"/>
              </p:ext>
            </p:extLst>
          </p:nvPr>
        </p:nvGraphicFramePr>
        <p:xfrm>
          <a:off x="5648420" y="2049929"/>
          <a:ext cx="3250750" cy="2099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375"/>
                <a:gridCol w="1625375"/>
              </a:tblGrid>
              <a:tr h="41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Год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Возраст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1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2017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38,4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1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2018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38,5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1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2019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38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41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39,2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</a:tbl>
          </a:graphicData>
        </a:graphic>
      </p:graphicFrame>
      <p:sp>
        <p:nvSpPr>
          <p:cNvPr id="14374" name="Стрелка вправо с вырезом 7"/>
          <p:cNvSpPr>
            <a:spLocks noChangeArrowheads="1"/>
          </p:cNvSpPr>
          <p:nvPr/>
        </p:nvSpPr>
        <p:spPr bwMode="auto">
          <a:xfrm>
            <a:off x="3252788" y="2781300"/>
            <a:ext cx="649287" cy="215900"/>
          </a:xfrm>
          <a:prstGeom prst="notchedRightArrow">
            <a:avLst>
              <a:gd name="adj1" fmla="val 50000"/>
              <a:gd name="adj2" fmla="val 5012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75" name="Стрелка вправо с вырезом 8"/>
          <p:cNvSpPr>
            <a:spLocks noChangeArrowheads="1"/>
          </p:cNvSpPr>
          <p:nvPr/>
        </p:nvSpPr>
        <p:spPr bwMode="auto">
          <a:xfrm rot="10800000">
            <a:off x="5292725" y="2801938"/>
            <a:ext cx="647700" cy="2159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76" name="TextBox 9"/>
          <p:cNvSpPr txBox="1">
            <a:spLocks noChangeArrowheads="1"/>
          </p:cNvSpPr>
          <p:nvPr/>
        </p:nvSpPr>
        <p:spPr bwMode="auto">
          <a:xfrm>
            <a:off x="3576637" y="2457450"/>
            <a:ext cx="2138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</a:rPr>
              <a:t>Трудоспособное население</a:t>
            </a:r>
          </a:p>
        </p:txBody>
      </p:sp>
      <p:sp>
        <p:nvSpPr>
          <p:cNvPr id="14377" name="TextBox 10"/>
          <p:cNvSpPr txBox="1">
            <a:spLocks noChangeArrowheads="1"/>
          </p:cNvSpPr>
          <p:nvPr/>
        </p:nvSpPr>
        <p:spPr bwMode="auto">
          <a:xfrm>
            <a:off x="179388" y="4221163"/>
            <a:ext cx="8785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</a:rPr>
              <a:t>	Необходимость активно привлекать население к </a:t>
            </a:r>
            <a:r>
              <a:rPr lang="ru-RU" altLang="ru-RU" dirty="0" smtClean="0">
                <a:solidFill>
                  <a:schemeClr val="tx1"/>
                </a:solidFill>
              </a:rPr>
              <a:t>тестированию </a:t>
            </a:r>
            <a:r>
              <a:rPr lang="ru-RU" altLang="ru-RU" dirty="0">
                <a:solidFill>
                  <a:schemeClr val="tx1"/>
                </a:solidFill>
              </a:rPr>
              <a:t>(особенно на рабочих местах) определяется:</a:t>
            </a:r>
          </a:p>
          <a:p>
            <a:endParaRPr lang="ru-RU" altLang="ru-RU" dirty="0">
              <a:solidFill>
                <a:schemeClr val="tx1"/>
              </a:solidFill>
            </a:endParaRPr>
          </a:p>
          <a:p>
            <a:r>
              <a:rPr lang="ru-RU" altLang="ru-RU" dirty="0">
                <a:solidFill>
                  <a:schemeClr val="tx1"/>
                </a:solidFill>
              </a:rPr>
              <a:t>*наибольшим числом впервые выявленных случаев ВИЧ-инфекции среди трудоспособного населения;</a:t>
            </a:r>
          </a:p>
          <a:p>
            <a:endParaRPr lang="ru-RU" altLang="ru-RU" dirty="0">
              <a:solidFill>
                <a:schemeClr val="tx1"/>
              </a:solidFill>
            </a:endParaRPr>
          </a:p>
          <a:p>
            <a:r>
              <a:rPr lang="ru-RU" altLang="ru-RU" dirty="0">
                <a:solidFill>
                  <a:schemeClr val="tx1"/>
                </a:solidFill>
              </a:rPr>
              <a:t>*средним возрастом умерших, который приходится на трудоспособный период жизни.</a:t>
            </a:r>
          </a:p>
        </p:txBody>
      </p:sp>
    </p:spTree>
    <p:extLst>
      <p:ext uri="{BB962C8B-B14F-4D97-AF65-F5344CB8AC3E}">
        <p14:creationId xmlns:p14="http://schemas.microsoft.com/office/powerpoint/2010/main" val="15718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236076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240" y="381000"/>
            <a:ext cx="8291520" cy="700277"/>
          </a:xfrm>
        </p:spPr>
        <p:txBody>
          <a:bodyPr/>
          <a:lstStyle/>
          <a:p>
            <a:pPr algn="ctr"/>
            <a:r>
              <a:rPr lang="ru-RU" dirty="0" smtClean="0"/>
              <a:t>Диспансеризация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>
          <a:xfrm>
            <a:off x="464400" y="1653830"/>
            <a:ext cx="8215200" cy="3830364"/>
          </a:xfrm>
        </p:spPr>
        <p:txBody>
          <a:bodyPr/>
          <a:lstStyle/>
          <a:p>
            <a:r>
              <a:rPr lang="ru-RU" sz="2400" dirty="0">
                <a:solidFill>
                  <a:srgbClr val="7030A0"/>
                </a:solidFill>
              </a:rPr>
              <a:t>На диспансерном учете (без находящихся во ФСИН) состоят 15 637 больных ВИЧ-инфекцией, или 91,8% от числа 17 037 подлежащих (целевой показатель Стратегии на 2021 год – 90,0%). </a:t>
            </a:r>
            <a:endParaRPr lang="ru-RU" sz="2400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/>
              <a:t>Целевой </a:t>
            </a:r>
            <a:r>
              <a:rPr lang="ru-RU" sz="2400" b="1" dirty="0"/>
              <a:t>показатель не достигнут в 19 муниципальных образованиях: </a:t>
            </a:r>
            <a:endParaRPr lang="ru-RU" sz="2400" b="1" dirty="0" smtClean="0"/>
          </a:p>
          <a:p>
            <a:pPr algn="ctr"/>
            <a:r>
              <a:rPr lang="ru-RU" sz="1800" dirty="0" err="1" smtClean="0"/>
              <a:t>гог.Арзамас</a:t>
            </a:r>
            <a:r>
              <a:rPr lang="ru-RU" sz="1800" dirty="0" smtClean="0"/>
              <a:t> </a:t>
            </a:r>
            <a:r>
              <a:rPr lang="ru-RU" sz="1800" dirty="0"/>
              <a:t>(87,5%), </a:t>
            </a:r>
            <a:r>
              <a:rPr lang="ru-RU" sz="1800" dirty="0" err="1"/>
              <a:t>Балахнинский</a:t>
            </a:r>
            <a:r>
              <a:rPr lang="ru-RU" sz="1800" dirty="0"/>
              <a:t> (87,4%), </a:t>
            </a:r>
            <a:r>
              <a:rPr lang="ru-RU" sz="1800" dirty="0" err="1"/>
              <a:t>г.о.г.Бор</a:t>
            </a:r>
            <a:r>
              <a:rPr lang="ru-RU" sz="1800" dirty="0"/>
              <a:t> (88,8%), </a:t>
            </a:r>
            <a:r>
              <a:rPr lang="ru-RU" sz="1800" dirty="0" err="1"/>
              <a:t>Бутурлинский</a:t>
            </a:r>
            <a:r>
              <a:rPr lang="ru-RU" sz="1800" dirty="0"/>
              <a:t> (86,8%), </a:t>
            </a:r>
            <a:r>
              <a:rPr lang="ru-RU" sz="1800" dirty="0" err="1"/>
              <a:t>Вачский</a:t>
            </a:r>
            <a:r>
              <a:rPr lang="ru-RU" sz="1800" dirty="0"/>
              <a:t> (88,5%), </a:t>
            </a:r>
            <a:r>
              <a:rPr lang="ru-RU" sz="1800" b="1" dirty="0" err="1"/>
              <a:t>г.о.г.Выкса</a:t>
            </a:r>
            <a:r>
              <a:rPr lang="ru-RU" sz="1800" b="1" dirty="0"/>
              <a:t> (78,3%) – самый низкий охват,</a:t>
            </a:r>
            <a:r>
              <a:rPr lang="ru-RU" sz="1800" dirty="0"/>
              <a:t> </a:t>
            </a:r>
            <a:r>
              <a:rPr lang="ru-RU" sz="1800" dirty="0" err="1"/>
              <a:t>г.о.г.Дзержинск</a:t>
            </a:r>
            <a:r>
              <a:rPr lang="ru-RU" sz="1800" dirty="0"/>
              <a:t> (85,9%), </a:t>
            </a:r>
            <a:r>
              <a:rPr lang="ru-RU" sz="1800" dirty="0" err="1"/>
              <a:t>Кстовский</a:t>
            </a:r>
            <a:r>
              <a:rPr lang="ru-RU" sz="1800" dirty="0"/>
              <a:t> (89,2%), </a:t>
            </a:r>
            <a:r>
              <a:rPr lang="ru-RU" sz="1800" dirty="0" err="1"/>
              <a:t>г.о.г.Кулебаки</a:t>
            </a:r>
            <a:r>
              <a:rPr lang="ru-RU" sz="1800" dirty="0"/>
              <a:t> (89,7%), </a:t>
            </a:r>
            <a:r>
              <a:rPr lang="ru-RU" sz="1800" dirty="0" err="1"/>
              <a:t>Навашинский</a:t>
            </a:r>
            <a:r>
              <a:rPr lang="ru-RU" sz="1800" dirty="0"/>
              <a:t> (87,1%), </a:t>
            </a:r>
            <a:r>
              <a:rPr lang="ru-RU" sz="1800" dirty="0" err="1"/>
              <a:t>г.о.г.Первомайск</a:t>
            </a:r>
            <a:r>
              <a:rPr lang="ru-RU" sz="1800" dirty="0"/>
              <a:t> (88,5%), </a:t>
            </a:r>
            <a:r>
              <a:rPr lang="ru-RU" sz="1800" dirty="0" err="1"/>
              <a:t>Пильненский</a:t>
            </a:r>
            <a:r>
              <a:rPr lang="ru-RU" sz="1800" dirty="0"/>
              <a:t> (84,6%), </a:t>
            </a:r>
            <a:r>
              <a:rPr lang="ru-RU" sz="1800" dirty="0" err="1"/>
              <a:t>Починковский</a:t>
            </a:r>
            <a:r>
              <a:rPr lang="ru-RU" sz="1800" dirty="0"/>
              <a:t> (90,5%), </a:t>
            </a:r>
            <a:r>
              <a:rPr lang="ru-RU" sz="1800" dirty="0" err="1"/>
              <a:t>г.о.г.Саров</a:t>
            </a:r>
            <a:r>
              <a:rPr lang="ru-RU" sz="1800" dirty="0"/>
              <a:t> (82,5%), </a:t>
            </a:r>
            <a:r>
              <a:rPr lang="ru-RU" sz="1800" dirty="0" err="1"/>
              <a:t>г.о.г.Семеновский</a:t>
            </a:r>
            <a:r>
              <a:rPr lang="ru-RU" sz="1800" dirty="0"/>
              <a:t> (83,1%), </a:t>
            </a:r>
            <a:r>
              <a:rPr lang="ru-RU" sz="1800" dirty="0" err="1"/>
              <a:t>Сергачский</a:t>
            </a:r>
            <a:r>
              <a:rPr lang="ru-RU" sz="1800" dirty="0"/>
              <a:t> (86,6%), </a:t>
            </a:r>
            <a:r>
              <a:rPr lang="ru-RU" sz="1800" dirty="0" err="1"/>
              <a:t>Тоншаевский</a:t>
            </a:r>
            <a:r>
              <a:rPr lang="ru-RU" sz="1800" dirty="0"/>
              <a:t> (85,2%), </a:t>
            </a:r>
            <a:r>
              <a:rPr lang="ru-RU" sz="1800" dirty="0" err="1"/>
              <a:t>Уренский</a:t>
            </a:r>
            <a:r>
              <a:rPr lang="ru-RU" sz="1800" dirty="0"/>
              <a:t> (80,7%), </a:t>
            </a:r>
            <a:r>
              <a:rPr lang="ru-RU" sz="1800" dirty="0" err="1"/>
              <a:t>Шатковский</a:t>
            </a:r>
            <a:r>
              <a:rPr lang="ru-RU" sz="1800" dirty="0"/>
              <a:t> (86,4%)</a:t>
            </a:r>
          </a:p>
        </p:txBody>
      </p:sp>
    </p:spTree>
    <p:extLst>
      <p:ext uri="{BB962C8B-B14F-4D97-AF65-F5344CB8AC3E}">
        <p14:creationId xmlns:p14="http://schemas.microsoft.com/office/powerpoint/2010/main" val="18057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236076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520"/>
            <a:ext cx="8291520" cy="700277"/>
          </a:xfrm>
        </p:spPr>
        <p:txBody>
          <a:bodyPr/>
          <a:lstStyle/>
          <a:p>
            <a:pPr algn="ctr"/>
            <a:r>
              <a:rPr lang="ru-RU" dirty="0" smtClean="0"/>
              <a:t>Охват лечением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>
          <a:xfrm>
            <a:off x="304800" y="1524000"/>
            <a:ext cx="8215200" cy="579705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7030A0"/>
                </a:solidFill>
              </a:rPr>
              <a:t>13 941 больных получают лечение (без находящихся во ФСИН), что составляет 89,2% от числа внесенных в федеральный регистр ВИЧ (целевой показатель Стратегии на 2021 год – 75,4%).</a:t>
            </a:r>
          </a:p>
          <a:p>
            <a:pPr algn="ctr"/>
            <a:r>
              <a:rPr lang="ru-RU" sz="2400" b="1" dirty="0"/>
              <a:t>Не достигнут </a:t>
            </a:r>
            <a:r>
              <a:rPr lang="ru-RU" sz="2400" b="1" dirty="0" err="1"/>
              <a:t>среднеобластной</a:t>
            </a:r>
            <a:r>
              <a:rPr lang="ru-RU" sz="2400" b="1" dirty="0"/>
              <a:t> показатель в 27 муниципальных образованиях</a:t>
            </a:r>
            <a:r>
              <a:rPr lang="ru-RU" sz="1800" dirty="0"/>
              <a:t>: </a:t>
            </a:r>
            <a:endParaRPr lang="ru-RU" sz="1800" dirty="0" smtClean="0"/>
          </a:p>
          <a:p>
            <a:pPr algn="ctr"/>
            <a:r>
              <a:rPr lang="ru-RU" sz="1800" dirty="0" err="1" smtClean="0"/>
              <a:t>гог</a:t>
            </a:r>
            <a:r>
              <a:rPr lang="ru-RU" sz="1800" dirty="0" smtClean="0"/>
              <a:t> </a:t>
            </a:r>
            <a:r>
              <a:rPr lang="ru-RU" sz="1800" dirty="0"/>
              <a:t>Арзамас (86,8%), </a:t>
            </a:r>
            <a:r>
              <a:rPr lang="ru-RU" sz="1800" dirty="0" err="1"/>
              <a:t>Арзамасский</a:t>
            </a:r>
            <a:r>
              <a:rPr lang="ru-RU" sz="1800" dirty="0"/>
              <a:t> (76,4%), </a:t>
            </a:r>
            <a:r>
              <a:rPr lang="ru-RU" sz="1800" dirty="0" err="1"/>
              <a:t>Балахнинский</a:t>
            </a:r>
            <a:r>
              <a:rPr lang="ru-RU" sz="1800" dirty="0"/>
              <a:t> (88,4%), Богородский (81,2%), </a:t>
            </a:r>
            <a:r>
              <a:rPr lang="ru-RU" sz="1800" dirty="0" err="1"/>
              <a:t>г.о.г.Бор</a:t>
            </a:r>
            <a:r>
              <a:rPr lang="ru-RU" sz="1800" dirty="0"/>
              <a:t> (85,9%), </a:t>
            </a:r>
            <a:r>
              <a:rPr lang="ru-RU" sz="1800" dirty="0" err="1"/>
              <a:t>Бутурлинский</a:t>
            </a:r>
            <a:r>
              <a:rPr lang="ru-RU" sz="1800" dirty="0"/>
              <a:t> (87,9%), Ветлужский (87,5%), Володарский (88,0%), Воскресенский (84,6%), </a:t>
            </a:r>
            <a:r>
              <a:rPr lang="ru-RU" sz="1800" dirty="0" err="1"/>
              <a:t>гог</a:t>
            </a:r>
            <a:r>
              <a:rPr lang="ru-RU" sz="1800" dirty="0"/>
              <a:t> Выкса (88,9%), Городецкий (87,1%), </a:t>
            </a:r>
            <a:r>
              <a:rPr lang="ru-RU" sz="1800" dirty="0" err="1"/>
              <a:t>Дальнеконстантиновский</a:t>
            </a:r>
            <a:r>
              <a:rPr lang="ru-RU" sz="1800" dirty="0"/>
              <a:t> (84,9%), </a:t>
            </a:r>
            <a:r>
              <a:rPr lang="ru-RU" sz="1800" dirty="0" err="1"/>
              <a:t>г.Дзержинск</a:t>
            </a:r>
            <a:r>
              <a:rPr lang="ru-RU" sz="1800" dirty="0"/>
              <a:t> (82,6%), </a:t>
            </a:r>
            <a:r>
              <a:rPr lang="ru-RU" sz="1800" dirty="0" err="1"/>
              <a:t>Дивеевский</a:t>
            </a:r>
            <a:r>
              <a:rPr lang="ru-RU" sz="1800" dirty="0"/>
              <a:t> (87,5%), </a:t>
            </a:r>
            <a:r>
              <a:rPr lang="ru-RU" sz="1800" dirty="0" err="1"/>
              <a:t>Ковернинский</a:t>
            </a:r>
            <a:r>
              <a:rPr lang="ru-RU" sz="1800" dirty="0"/>
              <a:t> (86,0%), Краснооктябрьский (62,5%) - самый низкий показатель в Нижегородской области, </a:t>
            </a:r>
            <a:r>
              <a:rPr lang="ru-RU" sz="1800" dirty="0" err="1"/>
              <a:t>Кстовский</a:t>
            </a:r>
            <a:r>
              <a:rPr lang="ru-RU" sz="1800" dirty="0"/>
              <a:t> (87,0%), </a:t>
            </a:r>
            <a:r>
              <a:rPr lang="ru-RU" sz="1800" dirty="0" err="1"/>
              <a:t>г.о.Навашинский</a:t>
            </a:r>
            <a:r>
              <a:rPr lang="ru-RU" sz="1800" dirty="0"/>
              <a:t> (88,9%), </a:t>
            </a:r>
            <a:r>
              <a:rPr lang="ru-RU" sz="1800" dirty="0" err="1"/>
              <a:t>Перевозский</a:t>
            </a:r>
            <a:r>
              <a:rPr lang="ru-RU" sz="1800" dirty="0"/>
              <a:t> (87,7%), </a:t>
            </a:r>
            <a:r>
              <a:rPr lang="ru-RU" sz="1800" dirty="0" err="1"/>
              <a:t>Починковский</a:t>
            </a:r>
            <a:r>
              <a:rPr lang="ru-RU" sz="1800" dirty="0"/>
              <a:t> (85,7%), </a:t>
            </a:r>
            <a:r>
              <a:rPr lang="ru-RU" sz="1800" dirty="0" err="1"/>
              <a:t>го</a:t>
            </a:r>
            <a:r>
              <a:rPr lang="ru-RU" sz="1800" dirty="0"/>
              <a:t> Семеновский (86,0%),  </a:t>
            </a:r>
            <a:r>
              <a:rPr lang="ru-RU" sz="1800" dirty="0" err="1"/>
              <a:t>г.о.Сокольский</a:t>
            </a:r>
            <a:r>
              <a:rPr lang="ru-RU" sz="1800" dirty="0"/>
              <a:t> (69,8%), Тонкинский (86,7%), </a:t>
            </a:r>
            <a:r>
              <a:rPr lang="ru-RU" sz="1800" dirty="0" err="1"/>
              <a:t>Тоншаевский</a:t>
            </a:r>
            <a:r>
              <a:rPr lang="ru-RU" sz="1800" dirty="0"/>
              <a:t> (81,2%), </a:t>
            </a:r>
            <a:r>
              <a:rPr lang="ru-RU" sz="1800" dirty="0" err="1"/>
              <a:t>Уренский</a:t>
            </a:r>
            <a:r>
              <a:rPr lang="ru-RU" sz="1800" dirty="0"/>
              <a:t> (81,7%), </a:t>
            </a:r>
            <a:r>
              <a:rPr lang="ru-RU" sz="1800" dirty="0" err="1"/>
              <a:t>Шатковский</a:t>
            </a:r>
            <a:r>
              <a:rPr lang="ru-RU" sz="1800" dirty="0"/>
              <a:t> (84,3%), </a:t>
            </a:r>
            <a:r>
              <a:rPr lang="ru-RU" sz="1800" dirty="0" err="1"/>
              <a:t>г.о.г</a:t>
            </a:r>
            <a:r>
              <a:rPr lang="ru-RU" sz="1800" dirty="0"/>
              <a:t>. Шахунья (86,6%).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2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236076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224720" cy="1088075"/>
          </a:xfrm>
        </p:spPr>
        <p:txBody>
          <a:bodyPr/>
          <a:lstStyle/>
          <a:p>
            <a:pPr algn="ctr"/>
            <a:r>
              <a:rPr lang="ru-RU" sz="3600" dirty="0" smtClean="0"/>
              <a:t>Обследование половых партнеров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/>
          </p:nvPr>
        </p:nvSpPr>
        <p:spPr>
          <a:xfrm>
            <a:off x="381000" y="1752600"/>
            <a:ext cx="8215200" cy="2750068"/>
          </a:xfrm>
        </p:spPr>
        <p:txBody>
          <a:bodyPr/>
          <a:lstStyle/>
          <a:p>
            <a:pPr algn="ctr"/>
            <a:r>
              <a:rPr lang="ru-RU" sz="2000" dirty="0"/>
              <a:t>В 1 полугодии 2021 года о</a:t>
            </a:r>
            <a:r>
              <a:rPr lang="ru-RU" sz="2000" b="1" dirty="0">
                <a:solidFill>
                  <a:srgbClr val="7030A0"/>
                </a:solidFill>
              </a:rPr>
              <a:t>бследовано </a:t>
            </a:r>
            <a:r>
              <a:rPr lang="ru-RU" sz="2400" b="1" dirty="0">
                <a:solidFill>
                  <a:srgbClr val="7030A0"/>
                </a:solidFill>
              </a:rPr>
              <a:t>9 982 мужчин </a:t>
            </a:r>
            <a:r>
              <a:rPr lang="ru-RU" sz="2000" dirty="0"/>
              <a:t>- п</a:t>
            </a:r>
            <a:r>
              <a:rPr lang="ru-RU" sz="2000" b="1" dirty="0">
                <a:solidFill>
                  <a:srgbClr val="7030A0"/>
                </a:solidFill>
              </a:rPr>
              <a:t>оловых партнеров беременных</a:t>
            </a:r>
            <a:r>
              <a:rPr lang="ru-RU" sz="2000" dirty="0"/>
              <a:t>. За этот же период в медицинских организациях </a:t>
            </a:r>
            <a:r>
              <a:rPr lang="ru-RU" sz="2400" b="1" dirty="0">
                <a:solidFill>
                  <a:srgbClr val="7030A0"/>
                </a:solidFill>
              </a:rPr>
              <a:t>состояло</a:t>
            </a:r>
            <a:r>
              <a:rPr lang="ru-RU" sz="2000" dirty="0"/>
              <a:t> под наблюдением по поводу </a:t>
            </a:r>
            <a:r>
              <a:rPr lang="ru-RU" sz="2000" b="1" dirty="0">
                <a:solidFill>
                  <a:srgbClr val="7030A0"/>
                </a:solidFill>
              </a:rPr>
              <a:t>беременности 11 341 женщин</a:t>
            </a:r>
            <a:r>
              <a:rPr lang="ru-RU" sz="2000" dirty="0"/>
              <a:t>, то есть охват тестированием половых партнеров беременных составил лишь 88,0% </a:t>
            </a:r>
            <a:endParaRPr lang="ru-RU" sz="2000" dirty="0" smtClean="0"/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Выявлены </a:t>
            </a:r>
            <a:r>
              <a:rPr lang="ru-RU" sz="2400" b="1" dirty="0">
                <a:solidFill>
                  <a:srgbClr val="7030A0"/>
                </a:solidFill>
              </a:rPr>
              <a:t>21 ВИЧ-инфицированных мужчин</a:t>
            </a:r>
            <a:r>
              <a:rPr lang="ru-RU" sz="2000" dirty="0"/>
              <a:t>, или 0,2% от числа обследованных (в 2020 году – 13 человек, или 0,2%). Таким образом, 21 ребенок исключен из числа потенциально зараженных ВИЧ-инфекцией.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00587"/>
            <a:ext cx="278239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9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28625" y="1428750"/>
            <a:ext cx="85010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0" y="0"/>
            <a:ext cx="1191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182761" y="152400"/>
            <a:ext cx="8938022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lIns="90000" tIns="45000" rIns="90000" bIns="45000" anchor="ctr"/>
          <a:lstStyle>
            <a:lvl1pPr marL="990600"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ru-RU" altLang="ru-RU" sz="2000" b="1" dirty="0">
                <a:solidFill>
                  <a:srgbClr val="7030A0"/>
                </a:solidFill>
                <a:latin typeface="Calibri" pitchFamily="34" charset="0"/>
              </a:rPr>
              <a:t>Информационные кампании</a:t>
            </a:r>
          </a:p>
        </p:txBody>
      </p:sp>
      <p:sp>
        <p:nvSpPr>
          <p:cNvPr id="11269" name="TextBox 15"/>
          <p:cNvSpPr txBox="1">
            <a:spLocks noChangeArrowheads="1"/>
          </p:cNvSpPr>
          <p:nvPr/>
        </p:nvSpPr>
        <p:spPr bwMode="auto">
          <a:xfrm>
            <a:off x="158371" y="736252"/>
            <a:ext cx="1941910" cy="138499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Организационно-методические выезды в муниципальные образования </a:t>
            </a:r>
          </a:p>
          <a:p>
            <a:pPr algn="ctr" eaLnBrk="1"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Нижегородской области </a:t>
            </a:r>
          </a:p>
        </p:txBody>
      </p:sp>
      <p:pic>
        <p:nvPicPr>
          <p:cNvPr id="11270" name="Picture 8" descr="E:\конкурс\2020\картинки\выезды\r=250,0_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128839"/>
            <a:ext cx="1629966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2357438" y="844531"/>
            <a:ext cx="2141935" cy="95410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, круглые столы, 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мастер-классы, </a:t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конференции, ВКС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6922294" y="6438900"/>
            <a:ext cx="213241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B0C34525-C4BC-4FC1-9F35-FF8C0911EBFB}" type="slidenum">
              <a:rPr lang="ru-RU" altLang="ru-RU" sz="1600">
                <a:solidFill>
                  <a:srgbClr val="000000"/>
                </a:solidFill>
                <a:latin typeface="Open Sans Light" charset="0"/>
              </a:rPr>
              <a:pPr algn="r" eaLnBrk="1" hangingPunct="1">
                <a:lnSpc>
                  <a:spcPct val="100000"/>
                </a:lnSpc>
              </a:pPr>
              <a:t>19</a:t>
            </a:fld>
            <a:endParaRPr lang="ru-RU" altLang="ru-RU" sz="1600">
              <a:solidFill>
                <a:srgbClr val="000000"/>
              </a:solidFill>
              <a:latin typeface="Open Sans Light" charset="0"/>
            </a:endParaRPr>
          </a:p>
        </p:txBody>
      </p:sp>
      <p:sp>
        <p:nvSpPr>
          <p:cNvPr id="11273" name="TextBox 15"/>
          <p:cNvSpPr txBox="1">
            <a:spLocks noChangeArrowheads="1"/>
          </p:cNvSpPr>
          <p:nvPr/>
        </p:nvSpPr>
        <p:spPr bwMode="auto">
          <a:xfrm>
            <a:off x="4820841" y="951695"/>
            <a:ext cx="1999059" cy="95410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Выездные мероприятия по тестированию населения</a:t>
            </a:r>
          </a:p>
          <a:p>
            <a:pPr algn="ctr" eaLnBrk="1"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на ВИЧ</a:t>
            </a:r>
          </a:p>
        </p:txBody>
      </p:sp>
      <p:sp>
        <p:nvSpPr>
          <p:cNvPr id="11274" name="TextBox 22"/>
          <p:cNvSpPr txBox="1">
            <a:spLocks noChangeArrowheads="1"/>
          </p:cNvSpPr>
          <p:nvPr/>
        </p:nvSpPr>
        <p:spPr bwMode="auto">
          <a:xfrm>
            <a:off x="7056043" y="951695"/>
            <a:ext cx="1890713" cy="738664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eaLnBrk="1"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Рекламная кампания </a:t>
            </a:r>
          </a:p>
          <a:p>
            <a:pPr algn="ctr" eaLnBrk="1">
              <a:buClrTx/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TextBox 1"/>
          <p:cNvSpPr txBox="1">
            <a:spLocks noChangeArrowheads="1"/>
          </p:cNvSpPr>
          <p:nvPr/>
        </p:nvSpPr>
        <p:spPr bwMode="auto">
          <a:xfrm>
            <a:off x="-11257" y="4960848"/>
            <a:ext cx="4591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Всего проведено  333 мероприятия с охватом 1 031 179 человек, в том числе 1 019 716 - в возрасте от 18 до 49 лет, или 79 % от возрастной группы</a:t>
            </a:r>
          </a:p>
        </p:txBody>
      </p:sp>
      <p:pic>
        <p:nvPicPr>
          <p:cNvPr id="11276" name="Picture 64" descr="https://sun9-45.userapi.com/impg/rQF_YuFsywNrxBG1U_XVoUOPs6Pw_ZIiaH3aPg/Wr2jZ9mtUqg.jpg?size=1280x960&amp;quality=96&amp;sign=5c1a0c836b9de4b6d82a53ef8aff9ce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06" y="2058988"/>
            <a:ext cx="1796654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5" y="1989138"/>
            <a:ext cx="18907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78" descr="https://sun9-76.userapi.com/impf/c830108/v830108079/19e4b8/axZzWisOTv4.jpg?size=1280x960&amp;quality=96&amp;sign=f5458e71bd383f76b79b15fced49cc8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4624388"/>
            <a:ext cx="18716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4" descr="Организационно-методический выезд в Вадский район Нижегородской област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3" y="3068639"/>
            <a:ext cx="1512094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989139"/>
            <a:ext cx="151328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5" descr="E:\конкурс\2020\картинки\2811-forum2-in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4" y="3082925"/>
            <a:ext cx="1697831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72" y="3584575"/>
            <a:ext cx="216812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32" y="3475038"/>
            <a:ext cx="194667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68" descr="https://sun9-72.userapi.com/impg/OsUgvRKN2w121DtPXf5eqnWPNhB8UyIscy__wQ/eYFk9L99rq8.jpg?size=810x1080&amp;quality=96&amp;sign=d5e837d1a7ab75e91b5e17e4496d8b3c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47" y="4500564"/>
            <a:ext cx="1122759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10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"/>
          <p:cNvPicPr/>
          <p:nvPr/>
        </p:nvPicPr>
        <p:blipFill>
          <a:blip r:embed="rId3"/>
          <a:stretch/>
        </p:blipFill>
        <p:spPr>
          <a:xfrm>
            <a:off x="0" y="0"/>
            <a:ext cx="9299670" cy="685800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203480" y="189000"/>
            <a:ext cx="7610400" cy="57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ru-RU" sz="3200" b="1" spc="-1" dirty="0">
              <a:solidFill>
                <a:srgbClr val="22228B"/>
              </a:solidFill>
              <a:latin typeface="Constantia"/>
              <a:ea typeface="Arial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7856292"/>
              </p:ext>
            </p:extLst>
          </p:nvPr>
        </p:nvGraphicFramePr>
        <p:xfrm>
          <a:off x="304800" y="1219200"/>
          <a:ext cx="850908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5022207"/>
            <a:ext cx="607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  <a:ea typeface="Cambria" panose="02040503050406030204" pitchFamily="18" charset="0"/>
              </a:rPr>
              <a:t>Имеется возможность рождения здорового от ВИЧ-ребенка</a:t>
            </a:r>
            <a:endParaRPr lang="ru-RU" sz="28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89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случае приема ЛЖВ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антиретровирусной терапии</a:t>
            </a:r>
            <a:endParaRPr lang="ru-RU" sz="28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93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8"/>
          <p:cNvSpPr txBox="1">
            <a:spLocks noChangeArrowheads="1"/>
          </p:cNvSpPr>
          <p:nvPr/>
        </p:nvSpPr>
        <p:spPr bwMode="auto">
          <a:xfrm>
            <a:off x="594123" y="71438"/>
            <a:ext cx="749736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990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endParaRPr lang="ru-RU" altLang="ru-RU" sz="20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123825" y="255588"/>
            <a:ext cx="8938022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lIns="90000" tIns="45000" rIns="90000" bIns="45000" anchor="ctr"/>
          <a:lstStyle>
            <a:lvl1pPr marL="990600"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ru-RU" altLang="ru-RU" sz="2000" b="1" dirty="0">
                <a:solidFill>
                  <a:srgbClr val="7030A0"/>
                </a:solidFill>
              </a:rPr>
              <a:t>Инновационные методы работы с целевыми группами населения в </a:t>
            </a:r>
            <a:r>
              <a:rPr lang="ru-RU" altLang="ru-RU" sz="2000" b="1" dirty="0" smtClean="0">
                <a:solidFill>
                  <a:srgbClr val="7030A0"/>
                </a:solidFill>
              </a:rPr>
              <a:t>2021 </a:t>
            </a:r>
            <a:r>
              <a:rPr lang="ru-RU" altLang="ru-RU" sz="2000" b="1" dirty="0">
                <a:solidFill>
                  <a:srgbClr val="7030A0"/>
                </a:solidFill>
              </a:rPr>
              <a:t>году</a:t>
            </a:r>
            <a:endParaRPr lang="ru-RU" altLang="ru-RU" sz="2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6922294" y="6438900"/>
            <a:ext cx="213241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0668F70-3200-43C6-8D05-ECDD11D3DBA0}" type="slidenum">
              <a:rPr lang="ru-RU" altLang="ru-RU" sz="1600">
                <a:solidFill>
                  <a:srgbClr val="000000"/>
                </a:solidFill>
                <a:latin typeface="Open Sans Light" charset="0"/>
              </a:rPr>
              <a:pPr algn="r" eaLnBrk="1" hangingPunct="1">
                <a:lnSpc>
                  <a:spcPct val="100000"/>
                </a:lnSpc>
              </a:pPr>
              <a:t>20</a:t>
            </a:fld>
            <a:endParaRPr lang="ru-RU" altLang="ru-RU" sz="1600">
              <a:solidFill>
                <a:srgbClr val="000000"/>
              </a:solidFill>
              <a:latin typeface="Open Sans Light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0754" y="1196976"/>
            <a:ext cx="3514725" cy="57626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Фотосессия с сотрудниками </a:t>
            </a:r>
            <a:endParaRPr lang="en-US" b="1" dirty="0" smtClean="0">
              <a:latin typeface="+mn-lt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Целевая группа: общее население 18-45 лет</a:t>
            </a:r>
          </a:p>
        </p:txBody>
      </p:sp>
      <p:pic>
        <p:nvPicPr>
          <p:cNvPr id="13318" name="Picture 4" descr="E:\конкурс\2020\картинки\плакат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" y="1903413"/>
            <a:ext cx="1465659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75747" y="1196975"/>
            <a:ext cx="2809875" cy="6477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Мобильное приложение</a:t>
            </a:r>
            <a:endParaRPr lang="en-US" b="1" dirty="0" smtClean="0">
              <a:latin typeface="+mn-lt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Целевая группа: пациенты Центра</a:t>
            </a:r>
          </a:p>
        </p:txBody>
      </p:sp>
      <p:pic>
        <p:nvPicPr>
          <p:cNvPr id="13320" name="Picture 3" descr="E:\конкурс\2020\картинки\р52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04" y="1873251"/>
            <a:ext cx="1484709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" descr="E:\конкурс\2020\картинки\р52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0" y="1878013"/>
            <a:ext cx="14859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 descr="E:\конкурс\2020\картинки\р52\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2" y="3025776"/>
            <a:ext cx="148471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" descr="https://sun9-66.userapi.com/impg/H-X5lYqtjyH4VgplpB4A8avUnPEB2QY6lJKEJQ/Os6RfbDdDek.jpg?size=747x1080&amp;quality=96&amp;sign=801d0294b85c70d1083a91d6b404bb3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4" y="1898651"/>
            <a:ext cx="14573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04" y="1916114"/>
            <a:ext cx="12096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4551364"/>
            <a:ext cx="2940844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28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8"/>
          <p:cNvSpPr txBox="1">
            <a:spLocks noChangeArrowheads="1"/>
          </p:cNvSpPr>
          <p:nvPr/>
        </p:nvSpPr>
        <p:spPr bwMode="auto">
          <a:xfrm>
            <a:off x="594123" y="71438"/>
            <a:ext cx="749736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990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endParaRPr lang="ru-RU" altLang="ru-RU" sz="20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123825" y="255588"/>
            <a:ext cx="8938022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lIns="90000" tIns="45000" rIns="90000" bIns="45000" anchor="ctr"/>
          <a:lstStyle>
            <a:lvl1pPr marL="990600"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ru-RU" altLang="ru-RU" sz="2000" b="1" dirty="0">
                <a:solidFill>
                  <a:srgbClr val="7030A0"/>
                </a:solidFill>
              </a:rPr>
              <a:t>Инновационные методы работы с целевыми группами населения в </a:t>
            </a:r>
            <a:r>
              <a:rPr lang="ru-RU" altLang="ru-RU" sz="2000" b="1" dirty="0" smtClean="0">
                <a:solidFill>
                  <a:srgbClr val="7030A0"/>
                </a:solidFill>
              </a:rPr>
              <a:t>2021 </a:t>
            </a:r>
            <a:r>
              <a:rPr lang="ru-RU" altLang="ru-RU" sz="2000" b="1" dirty="0">
                <a:solidFill>
                  <a:srgbClr val="7030A0"/>
                </a:solidFill>
              </a:rPr>
              <a:t>году</a:t>
            </a:r>
            <a:endParaRPr lang="ru-RU" altLang="ru-RU" sz="2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6922294" y="6438900"/>
            <a:ext cx="213241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07988" algn="l"/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F5C8826-F237-42EC-8271-4031F325A7A8}" type="slidenum">
              <a:rPr lang="ru-RU" altLang="ru-RU" sz="1600">
                <a:solidFill>
                  <a:srgbClr val="000000"/>
                </a:solidFill>
                <a:latin typeface="Open Sans Light" charset="0"/>
              </a:rPr>
              <a:pPr algn="r" eaLnBrk="1" hangingPunct="1">
                <a:lnSpc>
                  <a:spcPct val="100000"/>
                </a:lnSpc>
              </a:pPr>
              <a:t>21</a:t>
            </a:fld>
            <a:endParaRPr lang="ru-RU" altLang="ru-RU" sz="1600">
              <a:solidFill>
                <a:srgbClr val="000000"/>
              </a:solidFill>
              <a:latin typeface="Open Sans Light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868591" y="1177925"/>
            <a:ext cx="2538413" cy="57308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Мультфильм «</a:t>
            </a:r>
            <a:r>
              <a:rPr lang="ru-RU" b="1" dirty="0" err="1" smtClean="0">
                <a:latin typeface="+mn-lt"/>
              </a:rPr>
              <a:t>Иммунтик</a:t>
            </a:r>
            <a:r>
              <a:rPr lang="ru-RU" b="1" dirty="0" smtClean="0">
                <a:latin typeface="+mn-lt"/>
              </a:rPr>
              <a:t>» </a:t>
            </a:r>
            <a:endParaRPr lang="en-US" b="1" dirty="0" smtClean="0">
              <a:latin typeface="+mn-lt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Целевая группа: дети ВИЧ+</a:t>
            </a:r>
          </a:p>
        </p:txBody>
      </p:sp>
      <p:pic>
        <p:nvPicPr>
          <p:cNvPr id="12294" name="Picture 11" descr="E:\презентац\2020\иммунтик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42" y="3387726"/>
            <a:ext cx="1745456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E:\Новости\2020\10 октябрь\2210-konkurs-i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16" y="1852613"/>
            <a:ext cx="16144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E:\конкурс\2020\картинки\иммун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22" y="1871663"/>
            <a:ext cx="172759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 descr="E:\презентац\2020\иммунтик\иммунти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98" y="3387725"/>
            <a:ext cx="1764506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94122" y="1177925"/>
            <a:ext cx="3137297" cy="62865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Школа пациента </a:t>
            </a:r>
            <a:r>
              <a:rPr lang="en-US" b="1" dirty="0" smtClean="0">
                <a:latin typeface="+mn-lt"/>
              </a:rPr>
              <a:t>Online</a:t>
            </a:r>
            <a:endParaRPr lang="ru-RU" b="1" dirty="0" smtClean="0">
              <a:latin typeface="+mn-lt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+mn-lt"/>
              </a:rPr>
              <a:t>Целевая группа: люди, живущие с ВИЧ</a:t>
            </a:r>
          </a:p>
        </p:txBody>
      </p:sp>
      <p:pic>
        <p:nvPicPr>
          <p:cNvPr id="1229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3" y="1916113"/>
            <a:ext cx="198239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3" y="3500439"/>
            <a:ext cx="198239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987926"/>
            <a:ext cx="1995488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6" y="1916113"/>
            <a:ext cx="2046684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6" y="3478213"/>
            <a:ext cx="2046684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6" y="5013325"/>
            <a:ext cx="202525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027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0"/>
            <a:ext cx="9236076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453320" cy="108807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Способствуют нарушению биологической безопасности для медицинских работников или нарушают доступность по поиску пациентов: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3238" y="1616319"/>
            <a:ext cx="8686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 smtClean="0"/>
              <a:t>В </a:t>
            </a:r>
            <a:r>
              <a:rPr lang="ru-RU" sz="1600" b="1" dirty="0"/>
              <a:t>медицинской организации не соблюдаются требования биологической безопасности на </a:t>
            </a:r>
            <a:r>
              <a:rPr lang="ru-RU" sz="1600" b="1" dirty="0" err="1"/>
              <a:t>преаналитическом</a:t>
            </a:r>
            <a:r>
              <a:rPr lang="ru-RU" sz="1600" b="1" dirty="0"/>
              <a:t> этапе исследования на </a:t>
            </a:r>
            <a:r>
              <a:rPr lang="ru-RU" sz="1600" b="1" dirty="0" smtClean="0"/>
              <a:t>ВИЧ-инфекцию (при </a:t>
            </a:r>
            <a:r>
              <a:rPr lang="ru-RU" sz="1600" b="1" dirty="0"/>
              <a:t>проверке процедурного кабине поликлиники установлен факт забора крови в стеклянные пробирки, которые доставляются в лабораторию больницы в штативе открытыми, что является нарушением Санитарных правил </a:t>
            </a:r>
            <a:r>
              <a:rPr lang="ru-RU" sz="1600" b="1" dirty="0" smtClean="0"/>
              <a:t>СП 1.3.2322-08 «Безопасность </a:t>
            </a:r>
            <a:r>
              <a:rPr lang="ru-RU" sz="1600" b="1" dirty="0"/>
              <a:t>работы с микроорганизмами III-IV группы патогенности</a:t>
            </a:r>
            <a:r>
              <a:rPr lang="ru-RU" sz="1600" b="1" dirty="0" smtClean="0"/>
              <a:t>». </a:t>
            </a:r>
            <a:r>
              <a:rPr lang="ru-RU" sz="1400" dirty="0" smtClean="0"/>
              <a:t>Эта </a:t>
            </a:r>
            <a:r>
              <a:rPr lang="ru-RU" sz="1400" dirty="0"/>
              <a:t>процедура повышает риск получения недостоверных результатов (отсутствие полноценной маркировки на пробирке), создает условия для профессионального инфицирования и приводит к значительным экономическим потерям (</a:t>
            </a:r>
            <a:r>
              <a:rPr lang="ru-RU" sz="1400" dirty="0" err="1"/>
              <a:t>расходники</a:t>
            </a:r>
            <a:r>
              <a:rPr lang="ru-RU" sz="1400" dirty="0"/>
              <a:t>, </a:t>
            </a:r>
            <a:r>
              <a:rPr lang="ru-RU" sz="1400" dirty="0" err="1"/>
              <a:t>дезсредства</a:t>
            </a:r>
            <a:r>
              <a:rPr lang="ru-RU" sz="1400" dirty="0"/>
              <a:t>,  и пр.), увеличению нецелесообразных затрат рабочего времени. </a:t>
            </a:r>
            <a:endParaRPr lang="ru-RU" sz="1400" dirty="0" smtClean="0"/>
          </a:p>
          <a:p>
            <a:pPr marL="342900" indent="-342900">
              <a:buAutoNum type="arabicPeriod"/>
            </a:pPr>
            <a:r>
              <a:rPr lang="ru-RU" sz="1600" b="1" dirty="0" smtClean="0"/>
              <a:t>Забор </a:t>
            </a:r>
            <a:r>
              <a:rPr lang="ru-RU" sz="1600" b="1" dirty="0"/>
              <a:t>крови осуществляется в вакуумные пробирки с использованием шприцов, что противоречит требованиям п.5 таблицы 6 - ТПМУИВ «Взятие крови из периферической вены» ГОСТ Р 52623.4-2015</a:t>
            </a:r>
            <a:r>
              <a:rPr lang="ru-RU" sz="1600" b="1" dirty="0" smtClean="0"/>
              <a:t>*.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Коды прописываются вразрез с требованиями приказа МЗНО от 18.05.2020 г. №315-409/20П/од. Направления заполняются «от руки» в нарушение приказа МЗНО от 26.02.2021 № 315-167/21П/од. </a:t>
            </a:r>
            <a:endParaRPr lang="ru-RU" sz="1600" b="1" dirty="0" smtClean="0"/>
          </a:p>
          <a:p>
            <a:pPr marL="342900" indent="-342900">
              <a:buAutoNum type="arabicPeriod"/>
            </a:pPr>
            <a:r>
              <a:rPr lang="ru-RU" sz="1600" b="1" dirty="0"/>
              <a:t>указание только фамилии без имени и отчества на </a:t>
            </a:r>
            <a:r>
              <a:rPr lang="ru-RU" sz="1600" b="1" dirty="0" err="1"/>
              <a:t>эппендорфе</a:t>
            </a:r>
            <a:r>
              <a:rPr lang="ru-RU" sz="1600" b="1" dirty="0"/>
              <a:t> является одним из критериев для отказа в принятии лабораторией биоматериала на исследования (п. 3.5.5. Национальный стандарт РФ ГОСТ Р53079.4-2008 «Технологии лабораторные клинические. Обеспечение качества клинических лабораторных исследований. Часть 4. </a:t>
            </a:r>
          </a:p>
        </p:txBody>
      </p:sp>
    </p:spTree>
    <p:extLst>
      <p:ext uri="{BB962C8B-B14F-4D97-AF65-F5344CB8AC3E}">
        <p14:creationId xmlns:p14="http://schemas.microsoft.com/office/powerpoint/2010/main" val="8282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"/>
          <p:cNvPicPr/>
          <p:nvPr/>
        </p:nvPicPr>
        <p:blipFill>
          <a:blip r:embed="rId3"/>
          <a:stretch/>
        </p:blipFill>
        <p:spPr>
          <a:xfrm>
            <a:off x="0" y="0"/>
            <a:ext cx="9236160" cy="680256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1258920" y="309600"/>
            <a:ext cx="7610400" cy="57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TextShape 2"/>
          <p:cNvSpPr txBox="1"/>
          <p:nvPr/>
        </p:nvSpPr>
        <p:spPr>
          <a:xfrm>
            <a:off x="1332598" y="473040"/>
            <a:ext cx="7837560" cy="815760"/>
          </a:xfrm>
          <a:prstGeom prst="rect">
            <a:avLst/>
          </a:prstGeom>
          <a:noFill/>
          <a:ln>
            <a:noFill/>
          </a:ln>
        </p:spPr>
        <p:txBody>
          <a:bodyPr lIns="90000" tIns="0" rIns="18360" bIns="45000">
            <a:noAutofit/>
          </a:bodyPr>
          <a:lstStyle/>
          <a:p>
            <a:r>
              <a:rPr lang="ru-RU" sz="5000" b="0" strike="noStrike" spc="-1" dirty="0" smtClean="0">
                <a:solidFill>
                  <a:srgbClr val="000000"/>
                </a:solidFill>
                <a:latin typeface="Arial"/>
              </a:rPr>
              <a:t>выводы</a:t>
            </a:r>
            <a:endParaRPr lang="en-US" sz="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684360" y="1524000"/>
            <a:ext cx="8184960" cy="463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spcAft>
                <a:spcPts val="1423"/>
              </a:spcAft>
              <a:buClr>
                <a:srgbClr val="000000"/>
              </a:buClr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Тенденции </a:t>
            </a:r>
            <a:r>
              <a:rPr lang="ru-RU" sz="2000" spc="-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эпид</a:t>
            </a: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процесса по ВИЧ-инфекции:</a:t>
            </a:r>
          </a:p>
          <a:p>
            <a:pPr marL="457200" indent="-457200">
              <a:spcAft>
                <a:spcPts val="1423"/>
              </a:spcAft>
              <a:buClr>
                <a:srgbClr val="000000"/>
              </a:buClr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Ежегодная регистрация новых случаев, прирост общего числа пациентов.</a:t>
            </a:r>
          </a:p>
          <a:p>
            <a:pPr marL="457200" indent="-457200">
              <a:spcAft>
                <a:spcPts val="1423"/>
              </a:spcAft>
              <a:buClr>
                <a:srgbClr val="000000"/>
              </a:buClr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«Старение » эпидемии- сдвиг возрастной структуры среди вновь выявленных в сторону старших возрастных групп.</a:t>
            </a:r>
          </a:p>
          <a:p>
            <a:pPr marL="457200" indent="-457200">
              <a:spcAft>
                <a:spcPts val="1423"/>
              </a:spcAft>
              <a:buClr>
                <a:srgbClr val="000000"/>
              </a:buClr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Рост удельно веса заболевших среди женской части населения.</a:t>
            </a:r>
          </a:p>
          <a:p>
            <a:pPr marL="457200" indent="-457200">
              <a:spcAft>
                <a:spcPts val="1423"/>
              </a:spcAft>
              <a:buClr>
                <a:srgbClr val="000000"/>
              </a:buClr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Превалирование полового пути передачи.</a:t>
            </a:r>
          </a:p>
          <a:p>
            <a:pPr marL="457200" indent="-457200">
              <a:spcAft>
                <a:spcPts val="1423"/>
              </a:spcAft>
              <a:buClr>
                <a:srgbClr val="000000"/>
              </a:buClr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Рост обследования лиц по причине клинических показаний.</a:t>
            </a: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endParaRPr lang="en-US" sz="2000" b="0" strike="noStrike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"/>
          <p:cNvPicPr/>
          <p:nvPr/>
        </p:nvPicPr>
        <p:blipFill>
          <a:blip r:embed="rId3"/>
          <a:stretch/>
        </p:blipFill>
        <p:spPr>
          <a:xfrm>
            <a:off x="0" y="0"/>
            <a:ext cx="9236160" cy="680256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1258920" y="309600"/>
            <a:ext cx="7610400" cy="57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TextShape 2"/>
          <p:cNvSpPr txBox="1"/>
          <p:nvPr/>
        </p:nvSpPr>
        <p:spPr>
          <a:xfrm>
            <a:off x="1258560" y="309600"/>
            <a:ext cx="7837560" cy="815760"/>
          </a:xfrm>
          <a:prstGeom prst="rect">
            <a:avLst/>
          </a:prstGeom>
          <a:noFill/>
          <a:ln>
            <a:noFill/>
          </a:ln>
        </p:spPr>
        <p:txBody>
          <a:bodyPr lIns="90000" tIns="0" rIns="18360" bIns="45000">
            <a:noAutofit/>
          </a:bodyPr>
          <a:lstStyle/>
          <a:p>
            <a:r>
              <a:rPr lang="ru-RU" sz="5000" b="0" strike="noStrike" spc="-1">
                <a:solidFill>
                  <a:srgbClr val="002060"/>
                </a:solidFill>
                <a:latin typeface="Arial"/>
              </a:rPr>
              <a:t>Задачи:</a:t>
            </a:r>
            <a:endParaRPr lang="en-US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684360" y="1085040"/>
            <a:ext cx="8184960" cy="463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Доступность населения к прохождению тестирования на ВИЧ-инфекцию: максимальный охват трудоспособного </a:t>
            </a:r>
            <a:r>
              <a:rPr lang="ru-RU" sz="2000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населения </a:t>
            </a: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(например</a:t>
            </a:r>
            <a:r>
              <a:rPr lang="ru-RU" sz="2000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при медицинских осмотрах, </a:t>
            </a: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диспансеризации, изменение работы процедурных кабинетов в поликлиниках).</a:t>
            </a:r>
            <a:endParaRPr lang="ru-RU" sz="2000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Обследование населения с превалирующей долей обследования лиц трудоспособного возраста </a:t>
            </a: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Продолжить информационно- профилактические мероприятия по мотивации к тестированию населения на ВИЧ-инфекцию в различных возрастных группах</a:t>
            </a: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Содействовать формированию социальной среды, исключающей дискриминацию по отношению </a:t>
            </a: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ЛЖВ</a:t>
            </a: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</a:t>
            </a:r>
            <a:r>
              <a:rPr lang="ru-RU" sz="2000" b="0" strike="noStrike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охвата диспансерным наблюдением больных ВИЧ (продолжаем выявление подлежащих наблюдению, уточнение СНИЛС, места жительства) - не менее 90% от числа подлежащих</a:t>
            </a:r>
            <a:endParaRPr lang="en-US" sz="2000" b="0" strike="noStrike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080" indent="-514080">
              <a:spcAft>
                <a:spcPts val="1423"/>
              </a:spcAft>
              <a:buClr>
                <a:srgbClr val="000000"/>
              </a:buClr>
              <a:buFont typeface="Constantia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</a:t>
            </a:r>
            <a:r>
              <a:rPr lang="ru-RU" sz="2000" b="0" strike="noStrike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охвата лечением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000" b="0" strike="noStrike" spc="-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 приверженности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лечению</a:t>
            </a:r>
            <a:endParaRPr lang="en-US" sz="2000" b="0" strike="noStrike" spc="-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770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75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81920" cy="1198875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Постановление Правительства РФ от 1 декабря 2004 г. N 715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"Об утверждении перечня социально значимых заболеваний и перечня заболеваний, представляющих опасность для окружающих"</a:t>
            </a:r>
            <a:endParaRPr lang="ru-RU" altLang="ru-RU" sz="2000" dirty="0" smtClean="0">
              <a:solidFill>
                <a:srgbClr val="FF0000"/>
              </a:solidFill>
              <a:ea typeface="Cambria Math" panose="020405030504060302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78515"/>
              </p:ext>
            </p:extLst>
          </p:nvPr>
        </p:nvGraphicFramePr>
        <p:xfrm>
          <a:off x="609600" y="2209800"/>
          <a:ext cx="8229600" cy="3723255"/>
        </p:xfrm>
        <a:graphic>
          <a:graphicData uri="http://schemas.openxmlformats.org/drawingml/2006/table">
            <a:tbl>
              <a:tblPr/>
              <a:tblGrid>
                <a:gridCol w="478322"/>
                <a:gridCol w="2918995"/>
                <a:gridCol w="4832283"/>
              </a:tblGrid>
              <a:tr h="39686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Код заболеваний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 МКБ-10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3"/>
                        </a:rPr>
                        <a:t>*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заболеваний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56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1.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4"/>
                        </a:rPr>
                        <a:t>А 15 - А 19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туберкулез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88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2.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5"/>
                        </a:rPr>
                        <a:t>А 50 - А 64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инфекции, передающиеся преимущественно половым путем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56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3.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6"/>
                        </a:rPr>
                        <a:t>В 16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; 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7"/>
                        </a:rPr>
                        <a:t>В 18.0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; 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8"/>
                        </a:rPr>
                        <a:t>В 18.1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гепатит В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56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4.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9"/>
                        </a:rPr>
                        <a:t>В 17.1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; 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0"/>
                        </a:rPr>
                        <a:t>В 18.2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гепатит С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686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5.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1"/>
                        </a:rPr>
                        <a:t>В 20 - В 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болезнь, вызванная вирусом иммунодефицита человека (ВИЧ)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605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6.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2"/>
                        </a:rPr>
                        <a:t>С 00 - С 97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злокачественные новообразования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566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7.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3"/>
                        </a:rPr>
                        <a:t>Е 10 - Е 14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сахарный диабет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78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8.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4"/>
                        </a:rPr>
                        <a:t>F 00 - F 99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психические расстройства и расстройства поведения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748">
                <a:tc>
                  <a:txBody>
                    <a:bodyPr/>
                    <a:lstStyle/>
                    <a:p>
                      <a:pPr algn="r"/>
                      <a:r>
                        <a:rPr lang="ru-RU" sz="1400">
                          <a:effectLst/>
                        </a:rPr>
                        <a:t>9.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  <a:hlinkClick r:id="rId15"/>
                        </a:rPr>
                        <a:t>I 10 - I 13.9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болезни, характеризующиеся повышенным кровяным давлением</a:t>
                      </a:r>
                    </a:p>
                  </a:txBody>
                  <a:tcPr marL="70495" marR="70495" marT="35247" marB="3524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43200" y="1542365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  <a:cs typeface="Times New Roman" panose="02020603050405020304" pitchFamily="18" charset="0"/>
              </a:rPr>
              <a:t>Перечень социально значимых заболеваний</a:t>
            </a:r>
          </a:p>
        </p:txBody>
      </p:sp>
    </p:spTree>
    <p:extLst>
      <p:ext uri="{BB962C8B-B14F-4D97-AF65-F5344CB8AC3E}">
        <p14:creationId xmlns:p14="http://schemas.microsoft.com/office/powerpoint/2010/main" val="11645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" y="28884"/>
            <a:ext cx="9272587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F:\МОИ ДОКУМЕНТЫ_2015_НОЯБРЬ\40_Конференции_Поездки_Разобрать\2019\2019_05_15-16_Хабаровск\Презентация по ранней диагностике\Хабаровск 10_Контроль эпидеми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96" y="3581400"/>
            <a:ext cx="1540491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:\МОИ ДОКУМЕНТЫ_2015_НОЯБРЬ\40_Конференции_Поездки_Разобрать\2019\2019_05_15-16_Хабаровск\Презентация по ранней диагностике\Хабаровск 11_ВН НУО_Индивид и популяция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09" y="1611312"/>
            <a:ext cx="174148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1511" y="3388034"/>
            <a:ext cx="225107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5113"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Times New Roman" pitchFamily="16" charset="0"/>
              <a:buNone/>
              <a:defRPr/>
            </a:pPr>
            <a:r>
              <a:rPr lang="ru-RU" sz="1600" b="1" dirty="0">
                <a:solidFill>
                  <a:srgbClr val="00B0F0"/>
                </a:solidFill>
                <a:latin typeface="Arial" charset="0"/>
                <a:ea typeface="Microsoft YaHei" pitchFamily="32" charset="-122"/>
                <a:sym typeface="Wingdings"/>
              </a:rPr>
              <a:t></a:t>
            </a:r>
            <a:r>
              <a:rPr lang="ru-RU" sz="1600" b="1" dirty="0">
                <a:solidFill>
                  <a:srgbClr val="00B0F0"/>
                </a:solidFill>
                <a:latin typeface="Arial" charset="0"/>
                <a:ea typeface="Microsoft YaHei" pitchFamily="32" charset="-122"/>
              </a:rPr>
              <a:t> заболеваемости</a:t>
            </a:r>
          </a:p>
          <a:p>
            <a:pPr marL="644525" lvl="1" indent="-285750">
              <a:buClr>
                <a:schemeClr val="tx2">
                  <a:lumMod val="50000"/>
                </a:schemeClr>
              </a:buClr>
              <a:buFont typeface="Wingdings"/>
              <a:buChar char="ê"/>
              <a:defRPr/>
            </a:pPr>
            <a:r>
              <a:rPr lang="ru-RU" sz="1400" dirty="0" smtClean="0">
                <a:latin typeface="Arial" charset="0"/>
                <a:ea typeface="Microsoft YaHei" pitchFamily="32" charset="-122"/>
                <a:sym typeface="Wingdings"/>
              </a:rPr>
              <a:t>вертикальной передачи</a:t>
            </a:r>
          </a:p>
          <a:p>
            <a:pPr marL="644525" lvl="1" indent="-285750">
              <a:buClr>
                <a:schemeClr val="tx2">
                  <a:lumMod val="50000"/>
                </a:schemeClr>
              </a:buClr>
              <a:buFont typeface="Wingdings"/>
              <a:buChar char="ê"/>
              <a:defRPr/>
            </a:pPr>
            <a:r>
              <a:rPr lang="ru-RU" sz="1400" dirty="0" smtClean="0">
                <a:latin typeface="Arial" charset="0"/>
                <a:ea typeface="Microsoft YaHei" pitchFamily="32" charset="-122"/>
                <a:sym typeface="Wingdings"/>
              </a:rPr>
              <a:t>горизонтальной передачи</a:t>
            </a:r>
            <a:endParaRPr lang="ru-RU" sz="1400" dirty="0">
              <a:latin typeface="Arial" charset="0"/>
              <a:ea typeface="Microsoft YaHei" pitchFamily="32" charset="-122"/>
            </a:endParaRPr>
          </a:p>
        </p:txBody>
      </p:sp>
      <p:sp>
        <p:nvSpPr>
          <p:cNvPr id="11" name="Freeform 16"/>
          <p:cNvSpPr>
            <a:spLocks noChangeAspect="1"/>
          </p:cNvSpPr>
          <p:nvPr/>
        </p:nvSpPr>
        <p:spPr bwMode="auto">
          <a:xfrm>
            <a:off x="1107553" y="4257189"/>
            <a:ext cx="762569" cy="529124"/>
          </a:xfrm>
          <a:custGeom>
            <a:avLst/>
            <a:gdLst>
              <a:gd name="T0" fmla="*/ 578 w 595"/>
              <a:gd name="T1" fmla="*/ 192 h 408"/>
              <a:gd name="T2" fmla="*/ 570 w 595"/>
              <a:gd name="T3" fmla="*/ 185 h 408"/>
              <a:gd name="T4" fmla="*/ 558 w 595"/>
              <a:gd name="T5" fmla="*/ 173 h 408"/>
              <a:gd name="T6" fmla="*/ 544 w 595"/>
              <a:gd name="T7" fmla="*/ 164 h 408"/>
              <a:gd name="T8" fmla="*/ 533 w 595"/>
              <a:gd name="T9" fmla="*/ 159 h 408"/>
              <a:gd name="T10" fmla="*/ 519 w 595"/>
              <a:gd name="T11" fmla="*/ 146 h 408"/>
              <a:gd name="T12" fmla="*/ 508 w 595"/>
              <a:gd name="T13" fmla="*/ 136 h 408"/>
              <a:gd name="T14" fmla="*/ 492 w 595"/>
              <a:gd name="T15" fmla="*/ 124 h 408"/>
              <a:gd name="T16" fmla="*/ 475 w 595"/>
              <a:gd name="T17" fmla="*/ 111 h 408"/>
              <a:gd name="T18" fmla="*/ 461 w 595"/>
              <a:gd name="T19" fmla="*/ 103 h 408"/>
              <a:gd name="T20" fmla="*/ 450 w 595"/>
              <a:gd name="T21" fmla="*/ 95 h 408"/>
              <a:gd name="T22" fmla="*/ 437 w 595"/>
              <a:gd name="T23" fmla="*/ 83 h 408"/>
              <a:gd name="T24" fmla="*/ 425 w 595"/>
              <a:gd name="T25" fmla="*/ 72 h 408"/>
              <a:gd name="T26" fmla="*/ 411 w 595"/>
              <a:gd name="T27" fmla="*/ 65 h 408"/>
              <a:gd name="T28" fmla="*/ 396 w 595"/>
              <a:gd name="T29" fmla="*/ 54 h 408"/>
              <a:gd name="T30" fmla="*/ 382 w 595"/>
              <a:gd name="T31" fmla="*/ 43 h 408"/>
              <a:gd name="T32" fmla="*/ 373 w 595"/>
              <a:gd name="T33" fmla="*/ 33 h 408"/>
              <a:gd name="T34" fmla="*/ 361 w 595"/>
              <a:gd name="T35" fmla="*/ 27 h 408"/>
              <a:gd name="T36" fmla="*/ 346 w 595"/>
              <a:gd name="T37" fmla="*/ 15 h 408"/>
              <a:gd name="T38" fmla="*/ 336 w 595"/>
              <a:gd name="T39" fmla="*/ 7 h 408"/>
              <a:gd name="T40" fmla="*/ 322 w 595"/>
              <a:gd name="T41" fmla="*/ 1 h 408"/>
              <a:gd name="T42" fmla="*/ 313 w 595"/>
              <a:gd name="T43" fmla="*/ 22 h 408"/>
              <a:gd name="T44" fmla="*/ 314 w 595"/>
              <a:gd name="T45" fmla="*/ 39 h 408"/>
              <a:gd name="T46" fmla="*/ 313 w 595"/>
              <a:gd name="T47" fmla="*/ 60 h 408"/>
              <a:gd name="T48" fmla="*/ 314 w 595"/>
              <a:gd name="T49" fmla="*/ 78 h 408"/>
              <a:gd name="T50" fmla="*/ 313 w 595"/>
              <a:gd name="T51" fmla="*/ 98 h 408"/>
              <a:gd name="T52" fmla="*/ 168 w 595"/>
              <a:gd name="T53" fmla="*/ 95 h 408"/>
              <a:gd name="T54" fmla="*/ 5 w 595"/>
              <a:gd name="T55" fmla="*/ 118 h 408"/>
              <a:gd name="T56" fmla="*/ 16 w 595"/>
              <a:gd name="T57" fmla="*/ 131 h 408"/>
              <a:gd name="T58" fmla="*/ 24 w 595"/>
              <a:gd name="T59" fmla="*/ 140 h 408"/>
              <a:gd name="T60" fmla="*/ 34 w 595"/>
              <a:gd name="T61" fmla="*/ 150 h 408"/>
              <a:gd name="T62" fmla="*/ 42 w 595"/>
              <a:gd name="T63" fmla="*/ 158 h 408"/>
              <a:gd name="T64" fmla="*/ 50 w 595"/>
              <a:gd name="T65" fmla="*/ 170 h 408"/>
              <a:gd name="T66" fmla="*/ 62 w 595"/>
              <a:gd name="T67" fmla="*/ 184 h 408"/>
              <a:gd name="T68" fmla="*/ 69 w 595"/>
              <a:gd name="T69" fmla="*/ 188 h 408"/>
              <a:gd name="T70" fmla="*/ 81 w 595"/>
              <a:gd name="T71" fmla="*/ 206 h 408"/>
              <a:gd name="T72" fmla="*/ 57 w 595"/>
              <a:gd name="T73" fmla="*/ 236 h 408"/>
              <a:gd name="T74" fmla="*/ 22 w 595"/>
              <a:gd name="T75" fmla="*/ 278 h 408"/>
              <a:gd name="T76" fmla="*/ 0 w 595"/>
              <a:gd name="T77" fmla="*/ 305 h 408"/>
              <a:gd name="T78" fmla="*/ 14 w 595"/>
              <a:gd name="T79" fmla="*/ 327 h 408"/>
              <a:gd name="T80" fmla="*/ 312 w 595"/>
              <a:gd name="T81" fmla="*/ 317 h 408"/>
              <a:gd name="T82" fmla="*/ 314 w 595"/>
              <a:gd name="T83" fmla="*/ 335 h 408"/>
              <a:gd name="T84" fmla="*/ 314 w 595"/>
              <a:gd name="T85" fmla="*/ 349 h 408"/>
              <a:gd name="T86" fmla="*/ 313 w 595"/>
              <a:gd name="T87" fmla="*/ 366 h 408"/>
              <a:gd name="T88" fmla="*/ 313 w 595"/>
              <a:gd name="T89" fmla="*/ 382 h 408"/>
              <a:gd name="T90" fmla="*/ 316 w 595"/>
              <a:gd name="T91" fmla="*/ 402 h 408"/>
              <a:gd name="T92" fmla="*/ 325 w 595"/>
              <a:gd name="T93" fmla="*/ 406 h 408"/>
              <a:gd name="T94" fmla="*/ 343 w 595"/>
              <a:gd name="T95" fmla="*/ 403 h 408"/>
              <a:gd name="T96" fmla="*/ 374 w 595"/>
              <a:gd name="T97" fmla="*/ 380 h 408"/>
              <a:gd name="T98" fmla="*/ 396 w 595"/>
              <a:gd name="T99" fmla="*/ 360 h 408"/>
              <a:gd name="T100" fmla="*/ 427 w 595"/>
              <a:gd name="T101" fmla="*/ 337 h 408"/>
              <a:gd name="T102" fmla="*/ 461 w 595"/>
              <a:gd name="T103" fmla="*/ 310 h 408"/>
              <a:gd name="T104" fmla="*/ 482 w 595"/>
              <a:gd name="T105" fmla="*/ 294 h 408"/>
              <a:gd name="T106" fmla="*/ 513 w 595"/>
              <a:gd name="T107" fmla="*/ 270 h 408"/>
              <a:gd name="T108" fmla="*/ 545 w 595"/>
              <a:gd name="T109" fmla="*/ 246 h 408"/>
              <a:gd name="T110" fmla="*/ 578 w 595"/>
              <a:gd name="T111" fmla="*/ 223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95" h="408">
                <a:moveTo>
                  <a:pt x="592" y="199"/>
                </a:moveTo>
                <a:cubicBezTo>
                  <a:pt x="590" y="198"/>
                  <a:pt x="588" y="198"/>
                  <a:pt x="587" y="197"/>
                </a:cubicBezTo>
                <a:cubicBezTo>
                  <a:pt x="584" y="194"/>
                  <a:pt x="580" y="193"/>
                  <a:pt x="578" y="192"/>
                </a:cubicBezTo>
                <a:cubicBezTo>
                  <a:pt x="578" y="192"/>
                  <a:pt x="578" y="191"/>
                  <a:pt x="578" y="191"/>
                </a:cubicBezTo>
                <a:cubicBezTo>
                  <a:pt x="577" y="189"/>
                  <a:pt x="576" y="188"/>
                  <a:pt x="574" y="186"/>
                </a:cubicBezTo>
                <a:cubicBezTo>
                  <a:pt x="573" y="185"/>
                  <a:pt x="571" y="185"/>
                  <a:pt x="570" y="185"/>
                </a:cubicBezTo>
                <a:cubicBezTo>
                  <a:pt x="567" y="182"/>
                  <a:pt x="564" y="180"/>
                  <a:pt x="562" y="179"/>
                </a:cubicBezTo>
                <a:cubicBezTo>
                  <a:pt x="562" y="179"/>
                  <a:pt x="562" y="179"/>
                  <a:pt x="562" y="179"/>
                </a:cubicBezTo>
                <a:cubicBezTo>
                  <a:pt x="561" y="177"/>
                  <a:pt x="560" y="175"/>
                  <a:pt x="558" y="173"/>
                </a:cubicBezTo>
                <a:cubicBezTo>
                  <a:pt x="556" y="173"/>
                  <a:pt x="555" y="172"/>
                  <a:pt x="553" y="172"/>
                </a:cubicBezTo>
                <a:cubicBezTo>
                  <a:pt x="551" y="168"/>
                  <a:pt x="547" y="166"/>
                  <a:pt x="544" y="164"/>
                </a:cubicBezTo>
                <a:cubicBezTo>
                  <a:pt x="544" y="164"/>
                  <a:pt x="544" y="164"/>
                  <a:pt x="544" y="164"/>
                </a:cubicBezTo>
                <a:cubicBezTo>
                  <a:pt x="543" y="163"/>
                  <a:pt x="542" y="162"/>
                  <a:pt x="541" y="161"/>
                </a:cubicBezTo>
                <a:cubicBezTo>
                  <a:pt x="539" y="159"/>
                  <a:pt x="536" y="159"/>
                  <a:pt x="534" y="159"/>
                </a:cubicBezTo>
                <a:cubicBezTo>
                  <a:pt x="533" y="159"/>
                  <a:pt x="533" y="159"/>
                  <a:pt x="533" y="159"/>
                </a:cubicBezTo>
                <a:cubicBezTo>
                  <a:pt x="532" y="158"/>
                  <a:pt x="529" y="156"/>
                  <a:pt x="529" y="156"/>
                </a:cubicBezTo>
                <a:cubicBezTo>
                  <a:pt x="528" y="153"/>
                  <a:pt x="527" y="150"/>
                  <a:pt x="525" y="148"/>
                </a:cubicBezTo>
                <a:cubicBezTo>
                  <a:pt x="523" y="147"/>
                  <a:pt x="521" y="146"/>
                  <a:pt x="519" y="146"/>
                </a:cubicBezTo>
                <a:cubicBezTo>
                  <a:pt x="517" y="144"/>
                  <a:pt x="515" y="142"/>
                  <a:pt x="512" y="139"/>
                </a:cubicBezTo>
                <a:cubicBezTo>
                  <a:pt x="512" y="139"/>
                  <a:pt x="511" y="139"/>
                  <a:pt x="511" y="139"/>
                </a:cubicBezTo>
                <a:cubicBezTo>
                  <a:pt x="510" y="138"/>
                  <a:pt x="509" y="137"/>
                  <a:pt x="508" y="136"/>
                </a:cubicBezTo>
                <a:cubicBezTo>
                  <a:pt x="507" y="135"/>
                  <a:pt x="505" y="134"/>
                  <a:pt x="504" y="134"/>
                </a:cubicBezTo>
                <a:cubicBezTo>
                  <a:pt x="501" y="131"/>
                  <a:pt x="497" y="128"/>
                  <a:pt x="493" y="125"/>
                </a:cubicBezTo>
                <a:cubicBezTo>
                  <a:pt x="493" y="124"/>
                  <a:pt x="493" y="124"/>
                  <a:pt x="492" y="124"/>
                </a:cubicBezTo>
                <a:cubicBezTo>
                  <a:pt x="490" y="122"/>
                  <a:pt x="489" y="122"/>
                  <a:pt x="487" y="121"/>
                </a:cubicBezTo>
                <a:cubicBezTo>
                  <a:pt x="484" y="118"/>
                  <a:pt x="480" y="114"/>
                  <a:pt x="476" y="112"/>
                </a:cubicBezTo>
                <a:cubicBezTo>
                  <a:pt x="476" y="111"/>
                  <a:pt x="476" y="111"/>
                  <a:pt x="475" y="111"/>
                </a:cubicBezTo>
                <a:cubicBezTo>
                  <a:pt x="473" y="109"/>
                  <a:pt x="471" y="109"/>
                  <a:pt x="469" y="109"/>
                </a:cubicBezTo>
                <a:cubicBezTo>
                  <a:pt x="468" y="109"/>
                  <a:pt x="467" y="108"/>
                  <a:pt x="466" y="107"/>
                </a:cubicBezTo>
                <a:cubicBezTo>
                  <a:pt x="465" y="106"/>
                  <a:pt x="462" y="104"/>
                  <a:pt x="461" y="103"/>
                </a:cubicBezTo>
                <a:cubicBezTo>
                  <a:pt x="461" y="101"/>
                  <a:pt x="460" y="99"/>
                  <a:pt x="458" y="98"/>
                </a:cubicBezTo>
                <a:cubicBezTo>
                  <a:pt x="456" y="96"/>
                  <a:pt x="453" y="96"/>
                  <a:pt x="452" y="96"/>
                </a:cubicBezTo>
                <a:cubicBezTo>
                  <a:pt x="451" y="96"/>
                  <a:pt x="450" y="95"/>
                  <a:pt x="450" y="95"/>
                </a:cubicBezTo>
                <a:cubicBezTo>
                  <a:pt x="448" y="94"/>
                  <a:pt x="446" y="92"/>
                  <a:pt x="445" y="90"/>
                </a:cubicBezTo>
                <a:cubicBezTo>
                  <a:pt x="444" y="88"/>
                  <a:pt x="443" y="87"/>
                  <a:pt x="442" y="85"/>
                </a:cubicBezTo>
                <a:cubicBezTo>
                  <a:pt x="440" y="84"/>
                  <a:pt x="438" y="83"/>
                  <a:pt x="437" y="83"/>
                </a:cubicBezTo>
                <a:cubicBezTo>
                  <a:pt x="434" y="80"/>
                  <a:pt x="431" y="78"/>
                  <a:pt x="429" y="76"/>
                </a:cubicBezTo>
                <a:cubicBezTo>
                  <a:pt x="428" y="76"/>
                  <a:pt x="428" y="76"/>
                  <a:pt x="427" y="76"/>
                </a:cubicBezTo>
                <a:cubicBezTo>
                  <a:pt x="427" y="74"/>
                  <a:pt x="426" y="73"/>
                  <a:pt x="425" y="72"/>
                </a:cubicBezTo>
                <a:cubicBezTo>
                  <a:pt x="423" y="71"/>
                  <a:pt x="420" y="70"/>
                  <a:pt x="418" y="70"/>
                </a:cubicBezTo>
                <a:cubicBezTo>
                  <a:pt x="417" y="69"/>
                  <a:pt x="416" y="68"/>
                  <a:pt x="414" y="67"/>
                </a:cubicBezTo>
                <a:cubicBezTo>
                  <a:pt x="413" y="67"/>
                  <a:pt x="412" y="65"/>
                  <a:pt x="411" y="65"/>
                </a:cubicBezTo>
                <a:cubicBezTo>
                  <a:pt x="410" y="62"/>
                  <a:pt x="409" y="60"/>
                  <a:pt x="407" y="58"/>
                </a:cubicBezTo>
                <a:cubicBezTo>
                  <a:pt x="405" y="57"/>
                  <a:pt x="403" y="57"/>
                  <a:pt x="401" y="57"/>
                </a:cubicBezTo>
                <a:cubicBezTo>
                  <a:pt x="399" y="55"/>
                  <a:pt x="398" y="54"/>
                  <a:pt x="396" y="54"/>
                </a:cubicBezTo>
                <a:cubicBezTo>
                  <a:pt x="396" y="53"/>
                  <a:pt x="394" y="53"/>
                  <a:pt x="394" y="52"/>
                </a:cubicBezTo>
                <a:cubicBezTo>
                  <a:pt x="393" y="49"/>
                  <a:pt x="392" y="47"/>
                  <a:pt x="390" y="45"/>
                </a:cubicBezTo>
                <a:cubicBezTo>
                  <a:pt x="387" y="43"/>
                  <a:pt x="384" y="43"/>
                  <a:pt x="382" y="43"/>
                </a:cubicBezTo>
                <a:cubicBezTo>
                  <a:pt x="382" y="43"/>
                  <a:pt x="382" y="43"/>
                  <a:pt x="382" y="43"/>
                </a:cubicBezTo>
                <a:cubicBezTo>
                  <a:pt x="381" y="43"/>
                  <a:pt x="378" y="41"/>
                  <a:pt x="377" y="40"/>
                </a:cubicBezTo>
                <a:cubicBezTo>
                  <a:pt x="377" y="37"/>
                  <a:pt x="376" y="34"/>
                  <a:pt x="373" y="33"/>
                </a:cubicBezTo>
                <a:cubicBezTo>
                  <a:pt x="371" y="31"/>
                  <a:pt x="369" y="31"/>
                  <a:pt x="367" y="31"/>
                </a:cubicBezTo>
                <a:cubicBezTo>
                  <a:pt x="366" y="30"/>
                  <a:pt x="365" y="30"/>
                  <a:pt x="364" y="29"/>
                </a:cubicBezTo>
                <a:cubicBezTo>
                  <a:pt x="363" y="29"/>
                  <a:pt x="362" y="28"/>
                  <a:pt x="361" y="27"/>
                </a:cubicBezTo>
                <a:cubicBezTo>
                  <a:pt x="361" y="25"/>
                  <a:pt x="359" y="23"/>
                  <a:pt x="357" y="21"/>
                </a:cubicBezTo>
                <a:cubicBezTo>
                  <a:pt x="356" y="20"/>
                  <a:pt x="354" y="19"/>
                  <a:pt x="353" y="19"/>
                </a:cubicBezTo>
                <a:cubicBezTo>
                  <a:pt x="351" y="17"/>
                  <a:pt x="348" y="16"/>
                  <a:pt x="346" y="15"/>
                </a:cubicBezTo>
                <a:cubicBezTo>
                  <a:pt x="346" y="14"/>
                  <a:pt x="345" y="14"/>
                  <a:pt x="344" y="13"/>
                </a:cubicBezTo>
                <a:cubicBezTo>
                  <a:pt x="344" y="12"/>
                  <a:pt x="343" y="10"/>
                  <a:pt x="341" y="9"/>
                </a:cubicBezTo>
                <a:cubicBezTo>
                  <a:pt x="340" y="7"/>
                  <a:pt x="338" y="7"/>
                  <a:pt x="336" y="7"/>
                </a:cubicBezTo>
                <a:cubicBezTo>
                  <a:pt x="336" y="5"/>
                  <a:pt x="335" y="4"/>
                  <a:pt x="333" y="3"/>
                </a:cubicBezTo>
                <a:cubicBezTo>
                  <a:pt x="330" y="0"/>
                  <a:pt x="326" y="0"/>
                  <a:pt x="324" y="1"/>
                </a:cubicBezTo>
                <a:cubicBezTo>
                  <a:pt x="323" y="1"/>
                  <a:pt x="322" y="1"/>
                  <a:pt x="322" y="1"/>
                </a:cubicBezTo>
                <a:cubicBezTo>
                  <a:pt x="317" y="1"/>
                  <a:pt x="313" y="5"/>
                  <a:pt x="313" y="10"/>
                </a:cubicBezTo>
                <a:cubicBezTo>
                  <a:pt x="313" y="12"/>
                  <a:pt x="313" y="13"/>
                  <a:pt x="314" y="15"/>
                </a:cubicBezTo>
                <a:cubicBezTo>
                  <a:pt x="313" y="17"/>
                  <a:pt x="313" y="20"/>
                  <a:pt x="313" y="22"/>
                </a:cubicBezTo>
                <a:cubicBezTo>
                  <a:pt x="313" y="24"/>
                  <a:pt x="313" y="26"/>
                  <a:pt x="314" y="27"/>
                </a:cubicBezTo>
                <a:cubicBezTo>
                  <a:pt x="313" y="29"/>
                  <a:pt x="313" y="32"/>
                  <a:pt x="313" y="35"/>
                </a:cubicBezTo>
                <a:cubicBezTo>
                  <a:pt x="313" y="36"/>
                  <a:pt x="313" y="38"/>
                  <a:pt x="314" y="39"/>
                </a:cubicBezTo>
                <a:cubicBezTo>
                  <a:pt x="313" y="42"/>
                  <a:pt x="313" y="45"/>
                  <a:pt x="313" y="48"/>
                </a:cubicBezTo>
                <a:cubicBezTo>
                  <a:pt x="313" y="50"/>
                  <a:pt x="313" y="51"/>
                  <a:pt x="314" y="53"/>
                </a:cubicBezTo>
                <a:cubicBezTo>
                  <a:pt x="313" y="55"/>
                  <a:pt x="313" y="57"/>
                  <a:pt x="313" y="60"/>
                </a:cubicBezTo>
                <a:cubicBezTo>
                  <a:pt x="313" y="62"/>
                  <a:pt x="313" y="64"/>
                  <a:pt x="314" y="65"/>
                </a:cubicBezTo>
                <a:cubicBezTo>
                  <a:pt x="313" y="68"/>
                  <a:pt x="313" y="70"/>
                  <a:pt x="313" y="73"/>
                </a:cubicBezTo>
                <a:cubicBezTo>
                  <a:pt x="313" y="75"/>
                  <a:pt x="313" y="76"/>
                  <a:pt x="314" y="78"/>
                </a:cubicBezTo>
                <a:cubicBezTo>
                  <a:pt x="313" y="80"/>
                  <a:pt x="313" y="82"/>
                  <a:pt x="313" y="85"/>
                </a:cubicBezTo>
                <a:cubicBezTo>
                  <a:pt x="313" y="87"/>
                  <a:pt x="313" y="89"/>
                  <a:pt x="314" y="90"/>
                </a:cubicBezTo>
                <a:cubicBezTo>
                  <a:pt x="313" y="92"/>
                  <a:pt x="313" y="95"/>
                  <a:pt x="313" y="98"/>
                </a:cubicBezTo>
                <a:cubicBezTo>
                  <a:pt x="313" y="98"/>
                  <a:pt x="313" y="99"/>
                  <a:pt x="313" y="99"/>
                </a:cubicBezTo>
                <a:cubicBezTo>
                  <a:pt x="308" y="101"/>
                  <a:pt x="297" y="104"/>
                  <a:pt x="268" y="103"/>
                </a:cubicBezTo>
                <a:cubicBezTo>
                  <a:pt x="240" y="102"/>
                  <a:pt x="204" y="99"/>
                  <a:pt x="168" y="95"/>
                </a:cubicBezTo>
                <a:cubicBezTo>
                  <a:pt x="80" y="86"/>
                  <a:pt x="24" y="82"/>
                  <a:pt x="7" y="98"/>
                </a:cubicBezTo>
                <a:cubicBezTo>
                  <a:pt x="3" y="101"/>
                  <a:pt x="1" y="106"/>
                  <a:pt x="1" y="111"/>
                </a:cubicBezTo>
                <a:cubicBezTo>
                  <a:pt x="1" y="114"/>
                  <a:pt x="3" y="117"/>
                  <a:pt x="5" y="118"/>
                </a:cubicBezTo>
                <a:cubicBezTo>
                  <a:pt x="6" y="119"/>
                  <a:pt x="8" y="120"/>
                  <a:pt x="10" y="120"/>
                </a:cubicBezTo>
                <a:cubicBezTo>
                  <a:pt x="12" y="122"/>
                  <a:pt x="12" y="123"/>
                  <a:pt x="12" y="124"/>
                </a:cubicBezTo>
                <a:cubicBezTo>
                  <a:pt x="12" y="127"/>
                  <a:pt x="14" y="130"/>
                  <a:pt x="16" y="131"/>
                </a:cubicBezTo>
                <a:cubicBezTo>
                  <a:pt x="17" y="132"/>
                  <a:pt x="18" y="132"/>
                  <a:pt x="19" y="133"/>
                </a:cubicBezTo>
                <a:cubicBezTo>
                  <a:pt x="20" y="135"/>
                  <a:pt x="22" y="137"/>
                  <a:pt x="23" y="139"/>
                </a:cubicBezTo>
                <a:cubicBezTo>
                  <a:pt x="24" y="139"/>
                  <a:pt x="24" y="140"/>
                  <a:pt x="24" y="140"/>
                </a:cubicBezTo>
                <a:cubicBezTo>
                  <a:pt x="25" y="142"/>
                  <a:pt x="26" y="143"/>
                  <a:pt x="27" y="144"/>
                </a:cubicBezTo>
                <a:cubicBezTo>
                  <a:pt x="28" y="145"/>
                  <a:pt x="30" y="145"/>
                  <a:pt x="31" y="146"/>
                </a:cubicBezTo>
                <a:cubicBezTo>
                  <a:pt x="31" y="147"/>
                  <a:pt x="32" y="149"/>
                  <a:pt x="34" y="150"/>
                </a:cubicBezTo>
                <a:cubicBezTo>
                  <a:pt x="34" y="151"/>
                  <a:pt x="35" y="152"/>
                  <a:pt x="35" y="152"/>
                </a:cubicBezTo>
                <a:cubicBezTo>
                  <a:pt x="36" y="154"/>
                  <a:pt x="36" y="155"/>
                  <a:pt x="38" y="156"/>
                </a:cubicBezTo>
                <a:cubicBezTo>
                  <a:pt x="39" y="157"/>
                  <a:pt x="41" y="158"/>
                  <a:pt x="42" y="158"/>
                </a:cubicBezTo>
                <a:cubicBezTo>
                  <a:pt x="42" y="159"/>
                  <a:pt x="43" y="159"/>
                  <a:pt x="43" y="159"/>
                </a:cubicBezTo>
                <a:cubicBezTo>
                  <a:pt x="44" y="161"/>
                  <a:pt x="46" y="163"/>
                  <a:pt x="46" y="164"/>
                </a:cubicBezTo>
                <a:cubicBezTo>
                  <a:pt x="47" y="167"/>
                  <a:pt x="48" y="169"/>
                  <a:pt x="50" y="170"/>
                </a:cubicBezTo>
                <a:cubicBezTo>
                  <a:pt x="52" y="171"/>
                  <a:pt x="54" y="172"/>
                  <a:pt x="55" y="172"/>
                </a:cubicBezTo>
                <a:cubicBezTo>
                  <a:pt x="57" y="174"/>
                  <a:pt x="58" y="176"/>
                  <a:pt x="58" y="176"/>
                </a:cubicBezTo>
                <a:cubicBezTo>
                  <a:pt x="58" y="179"/>
                  <a:pt x="59" y="182"/>
                  <a:pt x="62" y="184"/>
                </a:cubicBezTo>
                <a:cubicBezTo>
                  <a:pt x="64" y="185"/>
                  <a:pt x="66" y="185"/>
                  <a:pt x="67" y="185"/>
                </a:cubicBezTo>
                <a:cubicBezTo>
                  <a:pt x="67" y="185"/>
                  <a:pt x="67" y="185"/>
                  <a:pt x="67" y="185"/>
                </a:cubicBezTo>
                <a:cubicBezTo>
                  <a:pt x="68" y="186"/>
                  <a:pt x="69" y="188"/>
                  <a:pt x="69" y="188"/>
                </a:cubicBezTo>
                <a:cubicBezTo>
                  <a:pt x="69" y="191"/>
                  <a:pt x="70" y="193"/>
                  <a:pt x="72" y="195"/>
                </a:cubicBezTo>
                <a:cubicBezTo>
                  <a:pt x="73" y="196"/>
                  <a:pt x="74" y="197"/>
                  <a:pt x="75" y="197"/>
                </a:cubicBezTo>
                <a:cubicBezTo>
                  <a:pt x="76" y="201"/>
                  <a:pt x="79" y="204"/>
                  <a:pt x="81" y="206"/>
                </a:cubicBezTo>
                <a:cubicBezTo>
                  <a:pt x="80" y="208"/>
                  <a:pt x="79" y="210"/>
                  <a:pt x="79" y="212"/>
                </a:cubicBezTo>
                <a:cubicBezTo>
                  <a:pt x="68" y="221"/>
                  <a:pt x="68" y="222"/>
                  <a:pt x="68" y="226"/>
                </a:cubicBezTo>
                <a:cubicBezTo>
                  <a:pt x="63" y="228"/>
                  <a:pt x="58" y="231"/>
                  <a:pt x="57" y="236"/>
                </a:cubicBezTo>
                <a:cubicBezTo>
                  <a:pt x="50" y="241"/>
                  <a:pt x="46" y="246"/>
                  <a:pt x="45" y="250"/>
                </a:cubicBezTo>
                <a:cubicBezTo>
                  <a:pt x="40" y="253"/>
                  <a:pt x="35" y="257"/>
                  <a:pt x="34" y="262"/>
                </a:cubicBezTo>
                <a:cubicBezTo>
                  <a:pt x="23" y="270"/>
                  <a:pt x="22" y="275"/>
                  <a:pt x="22" y="278"/>
                </a:cubicBezTo>
                <a:cubicBezTo>
                  <a:pt x="20" y="280"/>
                  <a:pt x="17" y="282"/>
                  <a:pt x="14" y="285"/>
                </a:cubicBezTo>
                <a:cubicBezTo>
                  <a:pt x="13" y="286"/>
                  <a:pt x="12" y="287"/>
                  <a:pt x="11" y="289"/>
                </a:cubicBezTo>
                <a:cubicBezTo>
                  <a:pt x="0" y="298"/>
                  <a:pt x="0" y="302"/>
                  <a:pt x="0" y="305"/>
                </a:cubicBezTo>
                <a:cubicBezTo>
                  <a:pt x="0" y="307"/>
                  <a:pt x="1" y="310"/>
                  <a:pt x="3" y="312"/>
                </a:cubicBezTo>
                <a:cubicBezTo>
                  <a:pt x="4" y="312"/>
                  <a:pt x="4" y="312"/>
                  <a:pt x="4" y="313"/>
                </a:cubicBezTo>
                <a:cubicBezTo>
                  <a:pt x="6" y="318"/>
                  <a:pt x="9" y="323"/>
                  <a:pt x="14" y="327"/>
                </a:cubicBezTo>
                <a:cubicBezTo>
                  <a:pt x="36" y="345"/>
                  <a:pt x="92" y="331"/>
                  <a:pt x="157" y="316"/>
                </a:cubicBezTo>
                <a:cubicBezTo>
                  <a:pt x="217" y="301"/>
                  <a:pt x="284" y="285"/>
                  <a:pt x="306" y="301"/>
                </a:cubicBezTo>
                <a:cubicBezTo>
                  <a:pt x="309" y="304"/>
                  <a:pt x="312" y="308"/>
                  <a:pt x="312" y="317"/>
                </a:cubicBezTo>
                <a:cubicBezTo>
                  <a:pt x="312" y="319"/>
                  <a:pt x="313" y="321"/>
                  <a:pt x="314" y="322"/>
                </a:cubicBezTo>
                <a:cubicBezTo>
                  <a:pt x="313" y="325"/>
                  <a:pt x="312" y="328"/>
                  <a:pt x="312" y="330"/>
                </a:cubicBezTo>
                <a:cubicBezTo>
                  <a:pt x="312" y="332"/>
                  <a:pt x="313" y="334"/>
                  <a:pt x="314" y="335"/>
                </a:cubicBezTo>
                <a:cubicBezTo>
                  <a:pt x="313" y="337"/>
                  <a:pt x="313" y="340"/>
                  <a:pt x="313" y="343"/>
                </a:cubicBezTo>
                <a:cubicBezTo>
                  <a:pt x="313" y="345"/>
                  <a:pt x="313" y="347"/>
                  <a:pt x="314" y="348"/>
                </a:cubicBezTo>
                <a:cubicBezTo>
                  <a:pt x="314" y="349"/>
                  <a:pt x="314" y="349"/>
                  <a:pt x="314" y="349"/>
                </a:cubicBezTo>
                <a:cubicBezTo>
                  <a:pt x="313" y="353"/>
                  <a:pt x="313" y="354"/>
                  <a:pt x="313" y="356"/>
                </a:cubicBezTo>
                <a:cubicBezTo>
                  <a:pt x="313" y="358"/>
                  <a:pt x="313" y="359"/>
                  <a:pt x="314" y="361"/>
                </a:cubicBezTo>
                <a:cubicBezTo>
                  <a:pt x="314" y="363"/>
                  <a:pt x="313" y="365"/>
                  <a:pt x="313" y="366"/>
                </a:cubicBezTo>
                <a:cubicBezTo>
                  <a:pt x="312" y="369"/>
                  <a:pt x="313" y="372"/>
                  <a:pt x="314" y="374"/>
                </a:cubicBezTo>
                <a:cubicBezTo>
                  <a:pt x="314" y="375"/>
                  <a:pt x="314" y="376"/>
                  <a:pt x="314" y="377"/>
                </a:cubicBezTo>
                <a:cubicBezTo>
                  <a:pt x="313" y="379"/>
                  <a:pt x="313" y="380"/>
                  <a:pt x="313" y="382"/>
                </a:cubicBezTo>
                <a:cubicBezTo>
                  <a:pt x="313" y="383"/>
                  <a:pt x="313" y="385"/>
                  <a:pt x="314" y="386"/>
                </a:cubicBezTo>
                <a:cubicBezTo>
                  <a:pt x="313" y="389"/>
                  <a:pt x="313" y="392"/>
                  <a:pt x="313" y="395"/>
                </a:cubicBezTo>
                <a:cubicBezTo>
                  <a:pt x="313" y="397"/>
                  <a:pt x="314" y="400"/>
                  <a:pt x="316" y="402"/>
                </a:cubicBezTo>
                <a:cubicBezTo>
                  <a:pt x="318" y="403"/>
                  <a:pt x="320" y="404"/>
                  <a:pt x="322" y="404"/>
                </a:cubicBezTo>
                <a:cubicBezTo>
                  <a:pt x="323" y="404"/>
                  <a:pt x="323" y="404"/>
                  <a:pt x="323" y="404"/>
                </a:cubicBezTo>
                <a:cubicBezTo>
                  <a:pt x="324" y="405"/>
                  <a:pt x="325" y="406"/>
                  <a:pt x="325" y="406"/>
                </a:cubicBezTo>
                <a:cubicBezTo>
                  <a:pt x="327" y="407"/>
                  <a:pt x="329" y="408"/>
                  <a:pt x="331" y="408"/>
                </a:cubicBezTo>
                <a:cubicBezTo>
                  <a:pt x="332" y="408"/>
                  <a:pt x="333" y="408"/>
                  <a:pt x="334" y="407"/>
                </a:cubicBezTo>
                <a:cubicBezTo>
                  <a:pt x="338" y="408"/>
                  <a:pt x="341" y="406"/>
                  <a:pt x="343" y="403"/>
                </a:cubicBezTo>
                <a:cubicBezTo>
                  <a:pt x="350" y="401"/>
                  <a:pt x="360" y="397"/>
                  <a:pt x="360" y="387"/>
                </a:cubicBezTo>
                <a:cubicBezTo>
                  <a:pt x="361" y="387"/>
                  <a:pt x="362" y="386"/>
                  <a:pt x="363" y="386"/>
                </a:cubicBezTo>
                <a:cubicBezTo>
                  <a:pt x="367" y="385"/>
                  <a:pt x="371" y="383"/>
                  <a:pt x="374" y="380"/>
                </a:cubicBezTo>
                <a:cubicBezTo>
                  <a:pt x="390" y="376"/>
                  <a:pt x="393" y="367"/>
                  <a:pt x="393" y="361"/>
                </a:cubicBezTo>
                <a:cubicBezTo>
                  <a:pt x="393" y="361"/>
                  <a:pt x="393" y="360"/>
                  <a:pt x="393" y="360"/>
                </a:cubicBezTo>
                <a:cubicBezTo>
                  <a:pt x="394" y="360"/>
                  <a:pt x="395" y="360"/>
                  <a:pt x="396" y="360"/>
                </a:cubicBezTo>
                <a:cubicBezTo>
                  <a:pt x="401" y="359"/>
                  <a:pt x="410" y="357"/>
                  <a:pt x="410" y="348"/>
                </a:cubicBezTo>
                <a:cubicBezTo>
                  <a:pt x="411" y="348"/>
                  <a:pt x="411" y="348"/>
                  <a:pt x="411" y="348"/>
                </a:cubicBezTo>
                <a:cubicBezTo>
                  <a:pt x="416" y="347"/>
                  <a:pt x="426" y="345"/>
                  <a:pt x="427" y="337"/>
                </a:cubicBezTo>
                <a:cubicBezTo>
                  <a:pt x="433" y="337"/>
                  <a:pt x="443" y="334"/>
                  <a:pt x="444" y="323"/>
                </a:cubicBezTo>
                <a:cubicBezTo>
                  <a:pt x="447" y="322"/>
                  <a:pt x="451" y="320"/>
                  <a:pt x="452" y="319"/>
                </a:cubicBezTo>
                <a:cubicBezTo>
                  <a:pt x="457" y="316"/>
                  <a:pt x="461" y="315"/>
                  <a:pt x="461" y="310"/>
                </a:cubicBezTo>
                <a:cubicBezTo>
                  <a:pt x="467" y="309"/>
                  <a:pt x="478" y="307"/>
                  <a:pt x="478" y="296"/>
                </a:cubicBezTo>
                <a:cubicBezTo>
                  <a:pt x="478" y="296"/>
                  <a:pt x="478" y="295"/>
                  <a:pt x="478" y="295"/>
                </a:cubicBezTo>
                <a:cubicBezTo>
                  <a:pt x="480" y="294"/>
                  <a:pt x="481" y="294"/>
                  <a:pt x="482" y="294"/>
                </a:cubicBezTo>
                <a:cubicBezTo>
                  <a:pt x="486" y="293"/>
                  <a:pt x="492" y="292"/>
                  <a:pt x="494" y="287"/>
                </a:cubicBezTo>
                <a:cubicBezTo>
                  <a:pt x="501" y="285"/>
                  <a:pt x="511" y="282"/>
                  <a:pt x="511" y="271"/>
                </a:cubicBezTo>
                <a:cubicBezTo>
                  <a:pt x="512" y="271"/>
                  <a:pt x="512" y="270"/>
                  <a:pt x="513" y="270"/>
                </a:cubicBezTo>
                <a:cubicBezTo>
                  <a:pt x="518" y="269"/>
                  <a:pt x="528" y="267"/>
                  <a:pt x="528" y="258"/>
                </a:cubicBezTo>
                <a:cubicBezTo>
                  <a:pt x="528" y="258"/>
                  <a:pt x="529" y="258"/>
                  <a:pt x="530" y="258"/>
                </a:cubicBezTo>
                <a:cubicBezTo>
                  <a:pt x="535" y="257"/>
                  <a:pt x="544" y="254"/>
                  <a:pt x="545" y="246"/>
                </a:cubicBezTo>
                <a:cubicBezTo>
                  <a:pt x="547" y="245"/>
                  <a:pt x="551" y="243"/>
                  <a:pt x="555" y="241"/>
                </a:cubicBezTo>
                <a:cubicBezTo>
                  <a:pt x="556" y="241"/>
                  <a:pt x="558" y="240"/>
                  <a:pt x="559" y="238"/>
                </a:cubicBezTo>
                <a:cubicBezTo>
                  <a:pt x="567" y="236"/>
                  <a:pt x="576" y="232"/>
                  <a:pt x="578" y="223"/>
                </a:cubicBezTo>
                <a:cubicBezTo>
                  <a:pt x="586" y="220"/>
                  <a:pt x="595" y="216"/>
                  <a:pt x="595" y="207"/>
                </a:cubicBezTo>
                <a:cubicBezTo>
                  <a:pt x="595" y="204"/>
                  <a:pt x="594" y="201"/>
                  <a:pt x="592" y="19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2" name="Freeform 16"/>
          <p:cNvSpPr>
            <a:spLocks noChangeAspect="1"/>
          </p:cNvSpPr>
          <p:nvPr/>
        </p:nvSpPr>
        <p:spPr bwMode="auto">
          <a:xfrm rot="10800000">
            <a:off x="3903664" y="4257188"/>
            <a:ext cx="667542" cy="529121"/>
          </a:xfrm>
          <a:custGeom>
            <a:avLst/>
            <a:gdLst>
              <a:gd name="T0" fmla="*/ 578 w 595"/>
              <a:gd name="T1" fmla="*/ 192 h 408"/>
              <a:gd name="T2" fmla="*/ 570 w 595"/>
              <a:gd name="T3" fmla="*/ 185 h 408"/>
              <a:gd name="T4" fmla="*/ 558 w 595"/>
              <a:gd name="T5" fmla="*/ 173 h 408"/>
              <a:gd name="T6" fmla="*/ 544 w 595"/>
              <a:gd name="T7" fmla="*/ 164 h 408"/>
              <a:gd name="T8" fmla="*/ 533 w 595"/>
              <a:gd name="T9" fmla="*/ 159 h 408"/>
              <a:gd name="T10" fmla="*/ 519 w 595"/>
              <a:gd name="T11" fmla="*/ 146 h 408"/>
              <a:gd name="T12" fmla="*/ 508 w 595"/>
              <a:gd name="T13" fmla="*/ 136 h 408"/>
              <a:gd name="T14" fmla="*/ 492 w 595"/>
              <a:gd name="T15" fmla="*/ 124 h 408"/>
              <a:gd name="T16" fmla="*/ 475 w 595"/>
              <a:gd name="T17" fmla="*/ 111 h 408"/>
              <a:gd name="T18" fmla="*/ 461 w 595"/>
              <a:gd name="T19" fmla="*/ 103 h 408"/>
              <a:gd name="T20" fmla="*/ 450 w 595"/>
              <a:gd name="T21" fmla="*/ 95 h 408"/>
              <a:gd name="T22" fmla="*/ 437 w 595"/>
              <a:gd name="T23" fmla="*/ 83 h 408"/>
              <a:gd name="T24" fmla="*/ 425 w 595"/>
              <a:gd name="T25" fmla="*/ 72 h 408"/>
              <a:gd name="T26" fmla="*/ 411 w 595"/>
              <a:gd name="T27" fmla="*/ 65 h 408"/>
              <a:gd name="T28" fmla="*/ 396 w 595"/>
              <a:gd name="T29" fmla="*/ 54 h 408"/>
              <a:gd name="T30" fmla="*/ 382 w 595"/>
              <a:gd name="T31" fmla="*/ 43 h 408"/>
              <a:gd name="T32" fmla="*/ 373 w 595"/>
              <a:gd name="T33" fmla="*/ 33 h 408"/>
              <a:gd name="T34" fmla="*/ 361 w 595"/>
              <a:gd name="T35" fmla="*/ 27 h 408"/>
              <a:gd name="T36" fmla="*/ 346 w 595"/>
              <a:gd name="T37" fmla="*/ 15 h 408"/>
              <a:gd name="T38" fmla="*/ 336 w 595"/>
              <a:gd name="T39" fmla="*/ 7 h 408"/>
              <a:gd name="T40" fmla="*/ 322 w 595"/>
              <a:gd name="T41" fmla="*/ 1 h 408"/>
              <a:gd name="T42" fmla="*/ 313 w 595"/>
              <a:gd name="T43" fmla="*/ 22 h 408"/>
              <a:gd name="T44" fmla="*/ 314 w 595"/>
              <a:gd name="T45" fmla="*/ 39 h 408"/>
              <a:gd name="T46" fmla="*/ 313 w 595"/>
              <a:gd name="T47" fmla="*/ 60 h 408"/>
              <a:gd name="T48" fmla="*/ 314 w 595"/>
              <a:gd name="T49" fmla="*/ 78 h 408"/>
              <a:gd name="T50" fmla="*/ 313 w 595"/>
              <a:gd name="T51" fmla="*/ 98 h 408"/>
              <a:gd name="T52" fmla="*/ 168 w 595"/>
              <a:gd name="T53" fmla="*/ 95 h 408"/>
              <a:gd name="T54" fmla="*/ 5 w 595"/>
              <a:gd name="T55" fmla="*/ 118 h 408"/>
              <a:gd name="T56" fmla="*/ 16 w 595"/>
              <a:gd name="T57" fmla="*/ 131 h 408"/>
              <a:gd name="T58" fmla="*/ 24 w 595"/>
              <a:gd name="T59" fmla="*/ 140 h 408"/>
              <a:gd name="T60" fmla="*/ 34 w 595"/>
              <a:gd name="T61" fmla="*/ 150 h 408"/>
              <a:gd name="T62" fmla="*/ 42 w 595"/>
              <a:gd name="T63" fmla="*/ 158 h 408"/>
              <a:gd name="T64" fmla="*/ 50 w 595"/>
              <a:gd name="T65" fmla="*/ 170 h 408"/>
              <a:gd name="T66" fmla="*/ 62 w 595"/>
              <a:gd name="T67" fmla="*/ 184 h 408"/>
              <a:gd name="T68" fmla="*/ 69 w 595"/>
              <a:gd name="T69" fmla="*/ 188 h 408"/>
              <a:gd name="T70" fmla="*/ 81 w 595"/>
              <a:gd name="T71" fmla="*/ 206 h 408"/>
              <a:gd name="T72" fmla="*/ 57 w 595"/>
              <a:gd name="T73" fmla="*/ 236 h 408"/>
              <a:gd name="T74" fmla="*/ 22 w 595"/>
              <a:gd name="T75" fmla="*/ 278 h 408"/>
              <a:gd name="T76" fmla="*/ 0 w 595"/>
              <a:gd name="T77" fmla="*/ 305 h 408"/>
              <a:gd name="T78" fmla="*/ 14 w 595"/>
              <a:gd name="T79" fmla="*/ 327 h 408"/>
              <a:gd name="T80" fmla="*/ 312 w 595"/>
              <a:gd name="T81" fmla="*/ 317 h 408"/>
              <a:gd name="T82" fmla="*/ 314 w 595"/>
              <a:gd name="T83" fmla="*/ 335 h 408"/>
              <a:gd name="T84" fmla="*/ 314 w 595"/>
              <a:gd name="T85" fmla="*/ 349 h 408"/>
              <a:gd name="T86" fmla="*/ 313 w 595"/>
              <a:gd name="T87" fmla="*/ 366 h 408"/>
              <a:gd name="T88" fmla="*/ 313 w 595"/>
              <a:gd name="T89" fmla="*/ 382 h 408"/>
              <a:gd name="T90" fmla="*/ 316 w 595"/>
              <a:gd name="T91" fmla="*/ 402 h 408"/>
              <a:gd name="T92" fmla="*/ 325 w 595"/>
              <a:gd name="T93" fmla="*/ 406 h 408"/>
              <a:gd name="T94" fmla="*/ 343 w 595"/>
              <a:gd name="T95" fmla="*/ 403 h 408"/>
              <a:gd name="T96" fmla="*/ 374 w 595"/>
              <a:gd name="T97" fmla="*/ 380 h 408"/>
              <a:gd name="T98" fmla="*/ 396 w 595"/>
              <a:gd name="T99" fmla="*/ 360 h 408"/>
              <a:gd name="T100" fmla="*/ 427 w 595"/>
              <a:gd name="T101" fmla="*/ 337 h 408"/>
              <a:gd name="T102" fmla="*/ 461 w 595"/>
              <a:gd name="T103" fmla="*/ 310 h 408"/>
              <a:gd name="T104" fmla="*/ 482 w 595"/>
              <a:gd name="T105" fmla="*/ 294 h 408"/>
              <a:gd name="T106" fmla="*/ 513 w 595"/>
              <a:gd name="T107" fmla="*/ 270 h 408"/>
              <a:gd name="T108" fmla="*/ 545 w 595"/>
              <a:gd name="T109" fmla="*/ 246 h 408"/>
              <a:gd name="T110" fmla="*/ 578 w 595"/>
              <a:gd name="T111" fmla="*/ 223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95" h="408">
                <a:moveTo>
                  <a:pt x="592" y="199"/>
                </a:moveTo>
                <a:cubicBezTo>
                  <a:pt x="590" y="198"/>
                  <a:pt x="588" y="198"/>
                  <a:pt x="587" y="197"/>
                </a:cubicBezTo>
                <a:cubicBezTo>
                  <a:pt x="584" y="194"/>
                  <a:pt x="580" y="193"/>
                  <a:pt x="578" y="192"/>
                </a:cubicBezTo>
                <a:cubicBezTo>
                  <a:pt x="578" y="192"/>
                  <a:pt x="578" y="191"/>
                  <a:pt x="578" y="191"/>
                </a:cubicBezTo>
                <a:cubicBezTo>
                  <a:pt x="577" y="189"/>
                  <a:pt x="576" y="188"/>
                  <a:pt x="574" y="186"/>
                </a:cubicBezTo>
                <a:cubicBezTo>
                  <a:pt x="573" y="185"/>
                  <a:pt x="571" y="185"/>
                  <a:pt x="570" y="185"/>
                </a:cubicBezTo>
                <a:cubicBezTo>
                  <a:pt x="567" y="182"/>
                  <a:pt x="564" y="180"/>
                  <a:pt x="562" y="179"/>
                </a:cubicBezTo>
                <a:cubicBezTo>
                  <a:pt x="562" y="179"/>
                  <a:pt x="562" y="179"/>
                  <a:pt x="562" y="179"/>
                </a:cubicBezTo>
                <a:cubicBezTo>
                  <a:pt x="561" y="177"/>
                  <a:pt x="560" y="175"/>
                  <a:pt x="558" y="173"/>
                </a:cubicBezTo>
                <a:cubicBezTo>
                  <a:pt x="556" y="173"/>
                  <a:pt x="555" y="172"/>
                  <a:pt x="553" y="172"/>
                </a:cubicBezTo>
                <a:cubicBezTo>
                  <a:pt x="551" y="168"/>
                  <a:pt x="547" y="166"/>
                  <a:pt x="544" y="164"/>
                </a:cubicBezTo>
                <a:cubicBezTo>
                  <a:pt x="544" y="164"/>
                  <a:pt x="544" y="164"/>
                  <a:pt x="544" y="164"/>
                </a:cubicBezTo>
                <a:cubicBezTo>
                  <a:pt x="543" y="163"/>
                  <a:pt x="542" y="162"/>
                  <a:pt x="541" y="161"/>
                </a:cubicBezTo>
                <a:cubicBezTo>
                  <a:pt x="539" y="159"/>
                  <a:pt x="536" y="159"/>
                  <a:pt x="534" y="159"/>
                </a:cubicBezTo>
                <a:cubicBezTo>
                  <a:pt x="533" y="159"/>
                  <a:pt x="533" y="159"/>
                  <a:pt x="533" y="159"/>
                </a:cubicBezTo>
                <a:cubicBezTo>
                  <a:pt x="532" y="158"/>
                  <a:pt x="529" y="156"/>
                  <a:pt x="529" y="156"/>
                </a:cubicBezTo>
                <a:cubicBezTo>
                  <a:pt x="528" y="153"/>
                  <a:pt x="527" y="150"/>
                  <a:pt x="525" y="148"/>
                </a:cubicBezTo>
                <a:cubicBezTo>
                  <a:pt x="523" y="147"/>
                  <a:pt x="521" y="146"/>
                  <a:pt x="519" y="146"/>
                </a:cubicBezTo>
                <a:cubicBezTo>
                  <a:pt x="517" y="144"/>
                  <a:pt x="515" y="142"/>
                  <a:pt x="512" y="139"/>
                </a:cubicBezTo>
                <a:cubicBezTo>
                  <a:pt x="512" y="139"/>
                  <a:pt x="511" y="139"/>
                  <a:pt x="511" y="139"/>
                </a:cubicBezTo>
                <a:cubicBezTo>
                  <a:pt x="510" y="138"/>
                  <a:pt x="509" y="137"/>
                  <a:pt x="508" y="136"/>
                </a:cubicBezTo>
                <a:cubicBezTo>
                  <a:pt x="507" y="135"/>
                  <a:pt x="505" y="134"/>
                  <a:pt x="504" y="134"/>
                </a:cubicBezTo>
                <a:cubicBezTo>
                  <a:pt x="501" y="131"/>
                  <a:pt x="497" y="128"/>
                  <a:pt x="493" y="125"/>
                </a:cubicBezTo>
                <a:cubicBezTo>
                  <a:pt x="493" y="124"/>
                  <a:pt x="493" y="124"/>
                  <a:pt x="492" y="124"/>
                </a:cubicBezTo>
                <a:cubicBezTo>
                  <a:pt x="490" y="122"/>
                  <a:pt x="489" y="122"/>
                  <a:pt x="487" y="121"/>
                </a:cubicBezTo>
                <a:cubicBezTo>
                  <a:pt x="484" y="118"/>
                  <a:pt x="480" y="114"/>
                  <a:pt x="476" y="112"/>
                </a:cubicBezTo>
                <a:cubicBezTo>
                  <a:pt x="476" y="111"/>
                  <a:pt x="476" y="111"/>
                  <a:pt x="475" y="111"/>
                </a:cubicBezTo>
                <a:cubicBezTo>
                  <a:pt x="473" y="109"/>
                  <a:pt x="471" y="109"/>
                  <a:pt x="469" y="109"/>
                </a:cubicBezTo>
                <a:cubicBezTo>
                  <a:pt x="468" y="109"/>
                  <a:pt x="467" y="108"/>
                  <a:pt x="466" y="107"/>
                </a:cubicBezTo>
                <a:cubicBezTo>
                  <a:pt x="465" y="106"/>
                  <a:pt x="462" y="104"/>
                  <a:pt x="461" y="103"/>
                </a:cubicBezTo>
                <a:cubicBezTo>
                  <a:pt x="461" y="101"/>
                  <a:pt x="460" y="99"/>
                  <a:pt x="458" y="98"/>
                </a:cubicBezTo>
                <a:cubicBezTo>
                  <a:pt x="456" y="96"/>
                  <a:pt x="453" y="96"/>
                  <a:pt x="452" y="96"/>
                </a:cubicBezTo>
                <a:cubicBezTo>
                  <a:pt x="451" y="96"/>
                  <a:pt x="450" y="95"/>
                  <a:pt x="450" y="95"/>
                </a:cubicBezTo>
                <a:cubicBezTo>
                  <a:pt x="448" y="94"/>
                  <a:pt x="446" y="92"/>
                  <a:pt x="445" y="90"/>
                </a:cubicBezTo>
                <a:cubicBezTo>
                  <a:pt x="444" y="88"/>
                  <a:pt x="443" y="87"/>
                  <a:pt x="442" y="85"/>
                </a:cubicBezTo>
                <a:cubicBezTo>
                  <a:pt x="440" y="84"/>
                  <a:pt x="438" y="83"/>
                  <a:pt x="437" y="83"/>
                </a:cubicBezTo>
                <a:cubicBezTo>
                  <a:pt x="434" y="80"/>
                  <a:pt x="431" y="78"/>
                  <a:pt x="429" y="76"/>
                </a:cubicBezTo>
                <a:cubicBezTo>
                  <a:pt x="428" y="76"/>
                  <a:pt x="428" y="76"/>
                  <a:pt x="427" y="76"/>
                </a:cubicBezTo>
                <a:cubicBezTo>
                  <a:pt x="427" y="74"/>
                  <a:pt x="426" y="73"/>
                  <a:pt x="425" y="72"/>
                </a:cubicBezTo>
                <a:cubicBezTo>
                  <a:pt x="423" y="71"/>
                  <a:pt x="420" y="70"/>
                  <a:pt x="418" y="70"/>
                </a:cubicBezTo>
                <a:cubicBezTo>
                  <a:pt x="417" y="69"/>
                  <a:pt x="416" y="68"/>
                  <a:pt x="414" y="67"/>
                </a:cubicBezTo>
                <a:cubicBezTo>
                  <a:pt x="413" y="67"/>
                  <a:pt x="412" y="65"/>
                  <a:pt x="411" y="65"/>
                </a:cubicBezTo>
                <a:cubicBezTo>
                  <a:pt x="410" y="62"/>
                  <a:pt x="409" y="60"/>
                  <a:pt x="407" y="58"/>
                </a:cubicBezTo>
                <a:cubicBezTo>
                  <a:pt x="405" y="57"/>
                  <a:pt x="403" y="57"/>
                  <a:pt x="401" y="57"/>
                </a:cubicBezTo>
                <a:cubicBezTo>
                  <a:pt x="399" y="55"/>
                  <a:pt x="398" y="54"/>
                  <a:pt x="396" y="54"/>
                </a:cubicBezTo>
                <a:cubicBezTo>
                  <a:pt x="396" y="53"/>
                  <a:pt x="394" y="53"/>
                  <a:pt x="394" y="52"/>
                </a:cubicBezTo>
                <a:cubicBezTo>
                  <a:pt x="393" y="49"/>
                  <a:pt x="392" y="47"/>
                  <a:pt x="390" y="45"/>
                </a:cubicBezTo>
                <a:cubicBezTo>
                  <a:pt x="387" y="43"/>
                  <a:pt x="384" y="43"/>
                  <a:pt x="382" y="43"/>
                </a:cubicBezTo>
                <a:cubicBezTo>
                  <a:pt x="382" y="43"/>
                  <a:pt x="382" y="43"/>
                  <a:pt x="382" y="43"/>
                </a:cubicBezTo>
                <a:cubicBezTo>
                  <a:pt x="381" y="43"/>
                  <a:pt x="378" y="41"/>
                  <a:pt x="377" y="40"/>
                </a:cubicBezTo>
                <a:cubicBezTo>
                  <a:pt x="377" y="37"/>
                  <a:pt x="376" y="34"/>
                  <a:pt x="373" y="33"/>
                </a:cubicBezTo>
                <a:cubicBezTo>
                  <a:pt x="371" y="31"/>
                  <a:pt x="369" y="31"/>
                  <a:pt x="367" y="31"/>
                </a:cubicBezTo>
                <a:cubicBezTo>
                  <a:pt x="366" y="30"/>
                  <a:pt x="365" y="30"/>
                  <a:pt x="364" y="29"/>
                </a:cubicBezTo>
                <a:cubicBezTo>
                  <a:pt x="363" y="29"/>
                  <a:pt x="362" y="28"/>
                  <a:pt x="361" y="27"/>
                </a:cubicBezTo>
                <a:cubicBezTo>
                  <a:pt x="361" y="25"/>
                  <a:pt x="359" y="23"/>
                  <a:pt x="357" y="21"/>
                </a:cubicBezTo>
                <a:cubicBezTo>
                  <a:pt x="356" y="20"/>
                  <a:pt x="354" y="19"/>
                  <a:pt x="353" y="19"/>
                </a:cubicBezTo>
                <a:cubicBezTo>
                  <a:pt x="351" y="17"/>
                  <a:pt x="348" y="16"/>
                  <a:pt x="346" y="15"/>
                </a:cubicBezTo>
                <a:cubicBezTo>
                  <a:pt x="346" y="14"/>
                  <a:pt x="345" y="14"/>
                  <a:pt x="344" y="13"/>
                </a:cubicBezTo>
                <a:cubicBezTo>
                  <a:pt x="344" y="12"/>
                  <a:pt x="343" y="10"/>
                  <a:pt x="341" y="9"/>
                </a:cubicBezTo>
                <a:cubicBezTo>
                  <a:pt x="340" y="7"/>
                  <a:pt x="338" y="7"/>
                  <a:pt x="336" y="7"/>
                </a:cubicBezTo>
                <a:cubicBezTo>
                  <a:pt x="336" y="5"/>
                  <a:pt x="335" y="4"/>
                  <a:pt x="333" y="3"/>
                </a:cubicBezTo>
                <a:cubicBezTo>
                  <a:pt x="330" y="0"/>
                  <a:pt x="326" y="0"/>
                  <a:pt x="324" y="1"/>
                </a:cubicBezTo>
                <a:cubicBezTo>
                  <a:pt x="323" y="1"/>
                  <a:pt x="322" y="1"/>
                  <a:pt x="322" y="1"/>
                </a:cubicBezTo>
                <a:cubicBezTo>
                  <a:pt x="317" y="1"/>
                  <a:pt x="313" y="5"/>
                  <a:pt x="313" y="10"/>
                </a:cubicBezTo>
                <a:cubicBezTo>
                  <a:pt x="313" y="12"/>
                  <a:pt x="313" y="13"/>
                  <a:pt x="314" y="15"/>
                </a:cubicBezTo>
                <a:cubicBezTo>
                  <a:pt x="313" y="17"/>
                  <a:pt x="313" y="20"/>
                  <a:pt x="313" y="22"/>
                </a:cubicBezTo>
                <a:cubicBezTo>
                  <a:pt x="313" y="24"/>
                  <a:pt x="313" y="26"/>
                  <a:pt x="314" y="27"/>
                </a:cubicBezTo>
                <a:cubicBezTo>
                  <a:pt x="313" y="29"/>
                  <a:pt x="313" y="32"/>
                  <a:pt x="313" y="35"/>
                </a:cubicBezTo>
                <a:cubicBezTo>
                  <a:pt x="313" y="36"/>
                  <a:pt x="313" y="38"/>
                  <a:pt x="314" y="39"/>
                </a:cubicBezTo>
                <a:cubicBezTo>
                  <a:pt x="313" y="42"/>
                  <a:pt x="313" y="45"/>
                  <a:pt x="313" y="48"/>
                </a:cubicBezTo>
                <a:cubicBezTo>
                  <a:pt x="313" y="50"/>
                  <a:pt x="313" y="51"/>
                  <a:pt x="314" y="53"/>
                </a:cubicBezTo>
                <a:cubicBezTo>
                  <a:pt x="313" y="55"/>
                  <a:pt x="313" y="57"/>
                  <a:pt x="313" y="60"/>
                </a:cubicBezTo>
                <a:cubicBezTo>
                  <a:pt x="313" y="62"/>
                  <a:pt x="313" y="64"/>
                  <a:pt x="314" y="65"/>
                </a:cubicBezTo>
                <a:cubicBezTo>
                  <a:pt x="313" y="68"/>
                  <a:pt x="313" y="70"/>
                  <a:pt x="313" y="73"/>
                </a:cubicBezTo>
                <a:cubicBezTo>
                  <a:pt x="313" y="75"/>
                  <a:pt x="313" y="76"/>
                  <a:pt x="314" y="78"/>
                </a:cubicBezTo>
                <a:cubicBezTo>
                  <a:pt x="313" y="80"/>
                  <a:pt x="313" y="82"/>
                  <a:pt x="313" y="85"/>
                </a:cubicBezTo>
                <a:cubicBezTo>
                  <a:pt x="313" y="87"/>
                  <a:pt x="313" y="89"/>
                  <a:pt x="314" y="90"/>
                </a:cubicBezTo>
                <a:cubicBezTo>
                  <a:pt x="313" y="92"/>
                  <a:pt x="313" y="95"/>
                  <a:pt x="313" y="98"/>
                </a:cubicBezTo>
                <a:cubicBezTo>
                  <a:pt x="313" y="98"/>
                  <a:pt x="313" y="99"/>
                  <a:pt x="313" y="99"/>
                </a:cubicBezTo>
                <a:cubicBezTo>
                  <a:pt x="308" y="101"/>
                  <a:pt x="297" y="104"/>
                  <a:pt x="268" y="103"/>
                </a:cubicBezTo>
                <a:cubicBezTo>
                  <a:pt x="240" y="102"/>
                  <a:pt x="204" y="99"/>
                  <a:pt x="168" y="95"/>
                </a:cubicBezTo>
                <a:cubicBezTo>
                  <a:pt x="80" y="86"/>
                  <a:pt x="24" y="82"/>
                  <a:pt x="7" y="98"/>
                </a:cubicBezTo>
                <a:cubicBezTo>
                  <a:pt x="3" y="101"/>
                  <a:pt x="1" y="106"/>
                  <a:pt x="1" y="111"/>
                </a:cubicBezTo>
                <a:cubicBezTo>
                  <a:pt x="1" y="114"/>
                  <a:pt x="3" y="117"/>
                  <a:pt x="5" y="118"/>
                </a:cubicBezTo>
                <a:cubicBezTo>
                  <a:pt x="6" y="119"/>
                  <a:pt x="8" y="120"/>
                  <a:pt x="10" y="120"/>
                </a:cubicBezTo>
                <a:cubicBezTo>
                  <a:pt x="12" y="122"/>
                  <a:pt x="12" y="123"/>
                  <a:pt x="12" y="124"/>
                </a:cubicBezTo>
                <a:cubicBezTo>
                  <a:pt x="12" y="127"/>
                  <a:pt x="14" y="130"/>
                  <a:pt x="16" y="131"/>
                </a:cubicBezTo>
                <a:cubicBezTo>
                  <a:pt x="17" y="132"/>
                  <a:pt x="18" y="132"/>
                  <a:pt x="19" y="133"/>
                </a:cubicBezTo>
                <a:cubicBezTo>
                  <a:pt x="20" y="135"/>
                  <a:pt x="22" y="137"/>
                  <a:pt x="23" y="139"/>
                </a:cubicBezTo>
                <a:cubicBezTo>
                  <a:pt x="24" y="139"/>
                  <a:pt x="24" y="140"/>
                  <a:pt x="24" y="140"/>
                </a:cubicBezTo>
                <a:cubicBezTo>
                  <a:pt x="25" y="142"/>
                  <a:pt x="26" y="143"/>
                  <a:pt x="27" y="144"/>
                </a:cubicBezTo>
                <a:cubicBezTo>
                  <a:pt x="28" y="145"/>
                  <a:pt x="30" y="145"/>
                  <a:pt x="31" y="146"/>
                </a:cubicBezTo>
                <a:cubicBezTo>
                  <a:pt x="31" y="147"/>
                  <a:pt x="32" y="149"/>
                  <a:pt x="34" y="150"/>
                </a:cubicBezTo>
                <a:cubicBezTo>
                  <a:pt x="34" y="151"/>
                  <a:pt x="35" y="152"/>
                  <a:pt x="35" y="152"/>
                </a:cubicBezTo>
                <a:cubicBezTo>
                  <a:pt x="36" y="154"/>
                  <a:pt x="36" y="155"/>
                  <a:pt x="38" y="156"/>
                </a:cubicBezTo>
                <a:cubicBezTo>
                  <a:pt x="39" y="157"/>
                  <a:pt x="41" y="158"/>
                  <a:pt x="42" y="158"/>
                </a:cubicBezTo>
                <a:cubicBezTo>
                  <a:pt x="42" y="159"/>
                  <a:pt x="43" y="159"/>
                  <a:pt x="43" y="159"/>
                </a:cubicBezTo>
                <a:cubicBezTo>
                  <a:pt x="44" y="161"/>
                  <a:pt x="46" y="163"/>
                  <a:pt x="46" y="164"/>
                </a:cubicBezTo>
                <a:cubicBezTo>
                  <a:pt x="47" y="167"/>
                  <a:pt x="48" y="169"/>
                  <a:pt x="50" y="170"/>
                </a:cubicBezTo>
                <a:cubicBezTo>
                  <a:pt x="52" y="171"/>
                  <a:pt x="54" y="172"/>
                  <a:pt x="55" y="172"/>
                </a:cubicBezTo>
                <a:cubicBezTo>
                  <a:pt x="57" y="174"/>
                  <a:pt x="58" y="176"/>
                  <a:pt x="58" y="176"/>
                </a:cubicBezTo>
                <a:cubicBezTo>
                  <a:pt x="58" y="179"/>
                  <a:pt x="59" y="182"/>
                  <a:pt x="62" y="184"/>
                </a:cubicBezTo>
                <a:cubicBezTo>
                  <a:pt x="64" y="185"/>
                  <a:pt x="66" y="185"/>
                  <a:pt x="67" y="185"/>
                </a:cubicBezTo>
                <a:cubicBezTo>
                  <a:pt x="67" y="185"/>
                  <a:pt x="67" y="185"/>
                  <a:pt x="67" y="185"/>
                </a:cubicBezTo>
                <a:cubicBezTo>
                  <a:pt x="68" y="186"/>
                  <a:pt x="69" y="188"/>
                  <a:pt x="69" y="188"/>
                </a:cubicBezTo>
                <a:cubicBezTo>
                  <a:pt x="69" y="191"/>
                  <a:pt x="70" y="193"/>
                  <a:pt x="72" y="195"/>
                </a:cubicBezTo>
                <a:cubicBezTo>
                  <a:pt x="73" y="196"/>
                  <a:pt x="74" y="197"/>
                  <a:pt x="75" y="197"/>
                </a:cubicBezTo>
                <a:cubicBezTo>
                  <a:pt x="76" y="201"/>
                  <a:pt x="79" y="204"/>
                  <a:pt x="81" y="206"/>
                </a:cubicBezTo>
                <a:cubicBezTo>
                  <a:pt x="80" y="208"/>
                  <a:pt x="79" y="210"/>
                  <a:pt x="79" y="212"/>
                </a:cubicBezTo>
                <a:cubicBezTo>
                  <a:pt x="68" y="221"/>
                  <a:pt x="68" y="222"/>
                  <a:pt x="68" y="226"/>
                </a:cubicBezTo>
                <a:cubicBezTo>
                  <a:pt x="63" y="228"/>
                  <a:pt x="58" y="231"/>
                  <a:pt x="57" y="236"/>
                </a:cubicBezTo>
                <a:cubicBezTo>
                  <a:pt x="50" y="241"/>
                  <a:pt x="46" y="246"/>
                  <a:pt x="45" y="250"/>
                </a:cubicBezTo>
                <a:cubicBezTo>
                  <a:pt x="40" y="253"/>
                  <a:pt x="35" y="257"/>
                  <a:pt x="34" y="262"/>
                </a:cubicBezTo>
                <a:cubicBezTo>
                  <a:pt x="23" y="270"/>
                  <a:pt x="22" y="275"/>
                  <a:pt x="22" y="278"/>
                </a:cubicBezTo>
                <a:cubicBezTo>
                  <a:pt x="20" y="280"/>
                  <a:pt x="17" y="282"/>
                  <a:pt x="14" y="285"/>
                </a:cubicBezTo>
                <a:cubicBezTo>
                  <a:pt x="13" y="286"/>
                  <a:pt x="12" y="287"/>
                  <a:pt x="11" y="289"/>
                </a:cubicBezTo>
                <a:cubicBezTo>
                  <a:pt x="0" y="298"/>
                  <a:pt x="0" y="302"/>
                  <a:pt x="0" y="305"/>
                </a:cubicBezTo>
                <a:cubicBezTo>
                  <a:pt x="0" y="307"/>
                  <a:pt x="1" y="310"/>
                  <a:pt x="3" y="312"/>
                </a:cubicBezTo>
                <a:cubicBezTo>
                  <a:pt x="4" y="312"/>
                  <a:pt x="4" y="312"/>
                  <a:pt x="4" y="313"/>
                </a:cubicBezTo>
                <a:cubicBezTo>
                  <a:pt x="6" y="318"/>
                  <a:pt x="9" y="323"/>
                  <a:pt x="14" y="327"/>
                </a:cubicBezTo>
                <a:cubicBezTo>
                  <a:pt x="36" y="345"/>
                  <a:pt x="92" y="331"/>
                  <a:pt x="157" y="316"/>
                </a:cubicBezTo>
                <a:cubicBezTo>
                  <a:pt x="217" y="301"/>
                  <a:pt x="284" y="285"/>
                  <a:pt x="306" y="301"/>
                </a:cubicBezTo>
                <a:cubicBezTo>
                  <a:pt x="309" y="304"/>
                  <a:pt x="312" y="308"/>
                  <a:pt x="312" y="317"/>
                </a:cubicBezTo>
                <a:cubicBezTo>
                  <a:pt x="312" y="319"/>
                  <a:pt x="313" y="321"/>
                  <a:pt x="314" y="322"/>
                </a:cubicBezTo>
                <a:cubicBezTo>
                  <a:pt x="313" y="325"/>
                  <a:pt x="312" y="328"/>
                  <a:pt x="312" y="330"/>
                </a:cubicBezTo>
                <a:cubicBezTo>
                  <a:pt x="312" y="332"/>
                  <a:pt x="313" y="334"/>
                  <a:pt x="314" y="335"/>
                </a:cubicBezTo>
                <a:cubicBezTo>
                  <a:pt x="313" y="337"/>
                  <a:pt x="313" y="340"/>
                  <a:pt x="313" y="343"/>
                </a:cubicBezTo>
                <a:cubicBezTo>
                  <a:pt x="313" y="345"/>
                  <a:pt x="313" y="347"/>
                  <a:pt x="314" y="348"/>
                </a:cubicBezTo>
                <a:cubicBezTo>
                  <a:pt x="314" y="349"/>
                  <a:pt x="314" y="349"/>
                  <a:pt x="314" y="349"/>
                </a:cubicBezTo>
                <a:cubicBezTo>
                  <a:pt x="313" y="353"/>
                  <a:pt x="313" y="354"/>
                  <a:pt x="313" y="356"/>
                </a:cubicBezTo>
                <a:cubicBezTo>
                  <a:pt x="313" y="358"/>
                  <a:pt x="313" y="359"/>
                  <a:pt x="314" y="361"/>
                </a:cubicBezTo>
                <a:cubicBezTo>
                  <a:pt x="314" y="363"/>
                  <a:pt x="313" y="365"/>
                  <a:pt x="313" y="366"/>
                </a:cubicBezTo>
                <a:cubicBezTo>
                  <a:pt x="312" y="369"/>
                  <a:pt x="313" y="372"/>
                  <a:pt x="314" y="374"/>
                </a:cubicBezTo>
                <a:cubicBezTo>
                  <a:pt x="314" y="375"/>
                  <a:pt x="314" y="376"/>
                  <a:pt x="314" y="377"/>
                </a:cubicBezTo>
                <a:cubicBezTo>
                  <a:pt x="313" y="379"/>
                  <a:pt x="313" y="380"/>
                  <a:pt x="313" y="382"/>
                </a:cubicBezTo>
                <a:cubicBezTo>
                  <a:pt x="313" y="383"/>
                  <a:pt x="313" y="385"/>
                  <a:pt x="314" y="386"/>
                </a:cubicBezTo>
                <a:cubicBezTo>
                  <a:pt x="313" y="389"/>
                  <a:pt x="313" y="392"/>
                  <a:pt x="313" y="395"/>
                </a:cubicBezTo>
                <a:cubicBezTo>
                  <a:pt x="313" y="397"/>
                  <a:pt x="314" y="400"/>
                  <a:pt x="316" y="402"/>
                </a:cubicBezTo>
                <a:cubicBezTo>
                  <a:pt x="318" y="403"/>
                  <a:pt x="320" y="404"/>
                  <a:pt x="322" y="404"/>
                </a:cubicBezTo>
                <a:cubicBezTo>
                  <a:pt x="323" y="404"/>
                  <a:pt x="323" y="404"/>
                  <a:pt x="323" y="404"/>
                </a:cubicBezTo>
                <a:cubicBezTo>
                  <a:pt x="324" y="405"/>
                  <a:pt x="325" y="406"/>
                  <a:pt x="325" y="406"/>
                </a:cubicBezTo>
                <a:cubicBezTo>
                  <a:pt x="327" y="407"/>
                  <a:pt x="329" y="408"/>
                  <a:pt x="331" y="408"/>
                </a:cubicBezTo>
                <a:cubicBezTo>
                  <a:pt x="332" y="408"/>
                  <a:pt x="333" y="408"/>
                  <a:pt x="334" y="407"/>
                </a:cubicBezTo>
                <a:cubicBezTo>
                  <a:pt x="338" y="408"/>
                  <a:pt x="341" y="406"/>
                  <a:pt x="343" y="403"/>
                </a:cubicBezTo>
                <a:cubicBezTo>
                  <a:pt x="350" y="401"/>
                  <a:pt x="360" y="397"/>
                  <a:pt x="360" y="387"/>
                </a:cubicBezTo>
                <a:cubicBezTo>
                  <a:pt x="361" y="387"/>
                  <a:pt x="362" y="386"/>
                  <a:pt x="363" y="386"/>
                </a:cubicBezTo>
                <a:cubicBezTo>
                  <a:pt x="367" y="385"/>
                  <a:pt x="371" y="383"/>
                  <a:pt x="374" y="380"/>
                </a:cubicBezTo>
                <a:cubicBezTo>
                  <a:pt x="390" y="376"/>
                  <a:pt x="393" y="367"/>
                  <a:pt x="393" y="361"/>
                </a:cubicBezTo>
                <a:cubicBezTo>
                  <a:pt x="393" y="361"/>
                  <a:pt x="393" y="360"/>
                  <a:pt x="393" y="360"/>
                </a:cubicBezTo>
                <a:cubicBezTo>
                  <a:pt x="394" y="360"/>
                  <a:pt x="395" y="360"/>
                  <a:pt x="396" y="360"/>
                </a:cubicBezTo>
                <a:cubicBezTo>
                  <a:pt x="401" y="359"/>
                  <a:pt x="410" y="357"/>
                  <a:pt x="410" y="348"/>
                </a:cubicBezTo>
                <a:cubicBezTo>
                  <a:pt x="411" y="348"/>
                  <a:pt x="411" y="348"/>
                  <a:pt x="411" y="348"/>
                </a:cubicBezTo>
                <a:cubicBezTo>
                  <a:pt x="416" y="347"/>
                  <a:pt x="426" y="345"/>
                  <a:pt x="427" y="337"/>
                </a:cubicBezTo>
                <a:cubicBezTo>
                  <a:pt x="433" y="337"/>
                  <a:pt x="443" y="334"/>
                  <a:pt x="444" y="323"/>
                </a:cubicBezTo>
                <a:cubicBezTo>
                  <a:pt x="447" y="322"/>
                  <a:pt x="451" y="320"/>
                  <a:pt x="452" y="319"/>
                </a:cubicBezTo>
                <a:cubicBezTo>
                  <a:pt x="457" y="316"/>
                  <a:pt x="461" y="315"/>
                  <a:pt x="461" y="310"/>
                </a:cubicBezTo>
                <a:cubicBezTo>
                  <a:pt x="467" y="309"/>
                  <a:pt x="478" y="307"/>
                  <a:pt x="478" y="296"/>
                </a:cubicBezTo>
                <a:cubicBezTo>
                  <a:pt x="478" y="296"/>
                  <a:pt x="478" y="295"/>
                  <a:pt x="478" y="295"/>
                </a:cubicBezTo>
                <a:cubicBezTo>
                  <a:pt x="480" y="294"/>
                  <a:pt x="481" y="294"/>
                  <a:pt x="482" y="294"/>
                </a:cubicBezTo>
                <a:cubicBezTo>
                  <a:pt x="486" y="293"/>
                  <a:pt x="492" y="292"/>
                  <a:pt x="494" y="287"/>
                </a:cubicBezTo>
                <a:cubicBezTo>
                  <a:pt x="501" y="285"/>
                  <a:pt x="511" y="282"/>
                  <a:pt x="511" y="271"/>
                </a:cubicBezTo>
                <a:cubicBezTo>
                  <a:pt x="512" y="271"/>
                  <a:pt x="512" y="270"/>
                  <a:pt x="513" y="270"/>
                </a:cubicBezTo>
                <a:cubicBezTo>
                  <a:pt x="518" y="269"/>
                  <a:pt x="528" y="267"/>
                  <a:pt x="528" y="258"/>
                </a:cubicBezTo>
                <a:cubicBezTo>
                  <a:pt x="528" y="258"/>
                  <a:pt x="529" y="258"/>
                  <a:pt x="530" y="258"/>
                </a:cubicBezTo>
                <a:cubicBezTo>
                  <a:pt x="535" y="257"/>
                  <a:pt x="544" y="254"/>
                  <a:pt x="545" y="246"/>
                </a:cubicBezTo>
                <a:cubicBezTo>
                  <a:pt x="547" y="245"/>
                  <a:pt x="551" y="243"/>
                  <a:pt x="555" y="241"/>
                </a:cubicBezTo>
                <a:cubicBezTo>
                  <a:pt x="556" y="241"/>
                  <a:pt x="558" y="240"/>
                  <a:pt x="559" y="238"/>
                </a:cubicBezTo>
                <a:cubicBezTo>
                  <a:pt x="567" y="236"/>
                  <a:pt x="576" y="232"/>
                  <a:pt x="578" y="223"/>
                </a:cubicBezTo>
                <a:cubicBezTo>
                  <a:pt x="586" y="220"/>
                  <a:pt x="595" y="216"/>
                  <a:pt x="595" y="207"/>
                </a:cubicBezTo>
                <a:cubicBezTo>
                  <a:pt x="595" y="204"/>
                  <a:pt x="594" y="201"/>
                  <a:pt x="592" y="199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59708" y="1743374"/>
            <a:ext cx="1958975" cy="152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265113">
              <a:spcAft>
                <a:spcPts val="600"/>
              </a:spcAft>
              <a:buClr>
                <a:schemeClr val="tx2">
                  <a:lumMod val="50000"/>
                </a:schemeClr>
              </a:buClr>
              <a:buFont typeface="Times New Roman" pitchFamily="16" charset="0"/>
              <a:buNone/>
              <a:defRPr/>
            </a:pPr>
            <a:r>
              <a:rPr lang="ru-RU" sz="1600" b="1" dirty="0">
                <a:solidFill>
                  <a:srgbClr val="00B0F0"/>
                </a:solidFill>
                <a:latin typeface="Arial" charset="0"/>
                <a:ea typeface="Microsoft YaHei" pitchFamily="32" charset="-122"/>
                <a:sym typeface="Wingdings"/>
              </a:rPr>
              <a:t></a:t>
            </a:r>
            <a:r>
              <a:rPr lang="ru-RU" sz="1600" b="1" dirty="0">
                <a:solidFill>
                  <a:srgbClr val="00B0F0"/>
                </a:solidFill>
                <a:latin typeface="Arial" charset="0"/>
                <a:ea typeface="Microsoft YaHei" pitchFamily="32" charset="-122"/>
              </a:rPr>
              <a:t> летальности</a:t>
            </a:r>
          </a:p>
          <a:p>
            <a:pPr marL="266700" lvl="1">
              <a:buClr>
                <a:schemeClr val="tx2">
                  <a:lumMod val="50000"/>
                </a:schemeClr>
              </a:buClr>
              <a:buFont typeface="Times New Roman" pitchFamily="16" charset="0"/>
              <a:buNone/>
              <a:defRPr/>
            </a:pPr>
            <a:r>
              <a:rPr lang="ru-RU" sz="1400" dirty="0">
                <a:latin typeface="Arial" charset="0"/>
                <a:ea typeface="Microsoft YaHei" pitchFamily="32" charset="-122"/>
                <a:sym typeface="Wingdings"/>
              </a:rPr>
              <a:t></a:t>
            </a:r>
            <a:r>
              <a:rPr lang="ru-RU" sz="1400" dirty="0">
                <a:latin typeface="Arial" charset="0"/>
                <a:ea typeface="Microsoft YaHei" pitchFamily="32" charset="-122"/>
              </a:rPr>
              <a:t> продолжительности              и </a:t>
            </a:r>
            <a:r>
              <a:rPr lang="ru-RU" sz="1400" dirty="0">
                <a:latin typeface="Arial" charset="0"/>
                <a:ea typeface="Microsoft YaHei" pitchFamily="32" charset="-122"/>
                <a:sym typeface="Wingdings"/>
              </a:rPr>
              <a:t> </a:t>
            </a:r>
            <a:r>
              <a:rPr lang="ru-RU" sz="1400" dirty="0">
                <a:latin typeface="Arial" charset="0"/>
                <a:ea typeface="Microsoft YaHei" pitchFamily="32" charset="-122"/>
              </a:rPr>
              <a:t>качества жизни</a:t>
            </a:r>
          </a:p>
        </p:txBody>
      </p:sp>
      <p:sp>
        <p:nvSpPr>
          <p:cNvPr id="14" name="Скругленный 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1328738" y="5978525"/>
            <a:ext cx="7186612" cy="692150"/>
          </a:xfrm>
          <a:prstGeom prst="roundRect">
            <a:avLst/>
          </a:prstGeom>
          <a:noFill/>
          <a:ln w="889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Font typeface="Times New Roman" pitchFamily="16" charset="0"/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Сегодня у нас есть все возможности для раннего выявления ВИЧ-инфекции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эффективного лечения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6284" y="152400"/>
            <a:ext cx="8291520" cy="97727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Стратегия противодействия распространению ВИЧ-инфекции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627856" y="1139825"/>
            <a:ext cx="4586287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/>
              <a:t>Ранняя </a:t>
            </a:r>
          </a:p>
          <a:p>
            <a:r>
              <a:rPr lang="ru-RU" sz="1200" b="1" dirty="0" smtClean="0"/>
              <a:t>диагностика</a:t>
            </a:r>
            <a:endParaRPr lang="ru-RU" sz="12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1775796" y="1136179"/>
            <a:ext cx="3363913" cy="15240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 smtClean="0"/>
              <a:t>Диспан</a:t>
            </a:r>
            <a:endParaRPr lang="ru-RU" sz="1200" dirty="0" smtClean="0"/>
          </a:p>
          <a:p>
            <a:r>
              <a:rPr lang="ru-RU" sz="1200" dirty="0" smtClean="0"/>
              <a:t>серный </a:t>
            </a:r>
          </a:p>
          <a:p>
            <a:r>
              <a:rPr lang="ru-RU" sz="1200" dirty="0" smtClean="0"/>
              <a:t>учет</a:t>
            </a:r>
            <a:endParaRPr lang="ru-RU" sz="12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590801" y="1220004"/>
            <a:ext cx="2625322" cy="13636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Раннее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 начало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 АРВТ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536949" y="1220004"/>
            <a:ext cx="1611491" cy="136364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Подавление репликации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740" y="2359333"/>
            <a:ext cx="911627" cy="64633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95% от ЛЖВ выявлены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75796" y="2359333"/>
            <a:ext cx="736601" cy="9002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Все регулярно наблюдаются</a:t>
            </a:r>
            <a:endParaRPr lang="ru-RU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2673527" y="2369744"/>
            <a:ext cx="784225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95% получают АРТ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684587" y="2380155"/>
            <a:ext cx="609601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95% имеют ВН ниже порога определения 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0534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51"/>
            <a:ext cx="9151189" cy="666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931989" cy="70167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+mn-lt"/>
              </a:rPr>
              <a:t>Федеральный закон от 30 марта 1995 г. N 38-ФЗ</a:t>
            </a:r>
            <a:br>
              <a:rPr lang="ru-RU" sz="2000" dirty="0">
                <a:solidFill>
                  <a:srgbClr val="FF0000"/>
                </a:solidFill>
                <a:latin typeface="+mn-lt"/>
              </a:rPr>
            </a:br>
            <a:r>
              <a:rPr lang="ru-RU" sz="2000" dirty="0">
                <a:solidFill>
                  <a:srgbClr val="FF0000"/>
                </a:solidFill>
                <a:latin typeface="+mn-lt"/>
              </a:rPr>
              <a:t>"О предупреждении распространения в Российской Федерации заболевания,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вызываемого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 вирусом иммунодефицита человека (ВИЧ-инфекции)"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rgbClr val="FF0000"/>
                </a:solidFill>
                <a:latin typeface="+mn-lt"/>
              </a:rPr>
            </a:br>
            <a:endParaRPr lang="ru-RU" sz="1400" dirty="0">
              <a:solidFill>
                <a:srgbClr val="FF0000"/>
              </a:solidFill>
              <a:latin typeface="+mn-lt"/>
              <a:ea typeface="Cambria Math" panose="02040503050406030204" pitchFamily="18" charset="0"/>
            </a:endParaRPr>
          </a:p>
        </p:txBody>
      </p:sp>
      <p:graphicFrame>
        <p:nvGraphicFramePr>
          <p:cNvPr id="3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9910148"/>
              </p:ext>
            </p:extLst>
          </p:nvPr>
        </p:nvGraphicFramePr>
        <p:xfrm>
          <a:off x="666795" y="1792574"/>
          <a:ext cx="78613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400" y="1219200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Статья 4. Гарантии государства</a:t>
            </a:r>
          </a:p>
          <a:p>
            <a:r>
              <a:rPr lang="ru-RU" sz="1200" dirty="0" smtClean="0"/>
              <a:t>1. Государством гарантируются:</a:t>
            </a:r>
          </a:p>
          <a:p>
            <a:r>
              <a:rPr lang="ru-RU" sz="1200" dirty="0" smtClean="0"/>
              <a:t>регулярное информирование населения, в том числе через средства массовой информации, о доступных мерах профилактики </a:t>
            </a:r>
            <a:r>
              <a:rPr lang="ru-RU" sz="1200" dirty="0" smtClean="0">
                <a:hlinkClick r:id="rId5"/>
              </a:rPr>
              <a:t>ВИЧ-инфекции</a:t>
            </a:r>
            <a:r>
              <a:rPr lang="ru-RU" sz="1200" dirty="0" smtClean="0"/>
              <a:t>;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эпидемиологический надзор </a:t>
            </a:r>
            <a:r>
              <a:rPr lang="ru-RU" sz="1200" dirty="0" smtClean="0"/>
              <a:t>за распространением ВИЧ-инфекции на территории Российской Федерации;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производство лекарственных препаратов д</a:t>
            </a:r>
            <a:r>
              <a:rPr lang="ru-RU" sz="1200" dirty="0" smtClean="0"/>
              <a:t>ля медицинского применения и медицинских изделий для профилактики, диагностики и </a:t>
            </a:r>
            <a:r>
              <a:rPr lang="ru-RU" sz="1200" dirty="0" smtClean="0">
                <a:solidFill>
                  <a:srgbClr val="FF0000"/>
                </a:solidFill>
              </a:rPr>
              <a:t>лечения ВИЧ-инфекции</a:t>
            </a:r>
            <a:r>
              <a:rPr lang="ru-RU" sz="1200" dirty="0" smtClean="0"/>
              <a:t>, а также контроль за качеством, эффективностью и безопасностью лекарственных препаратов для медицинского применения, биологических жидкостей и тканей, используемых в диагностических, лечебных и научных целях;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доступность медицинского освидетельствования для выявления ВИЧ-инфекции </a:t>
            </a:r>
            <a:r>
              <a:rPr lang="ru-RU" sz="1200" dirty="0" smtClean="0"/>
              <a:t>(далее - медицинское освидетельствование), в том числе и анонимного, с предварительным и последующим консультированием и обеспечение безопасности такого медицинского освидетельствования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предоставление медицинской помощи </a:t>
            </a:r>
            <a:r>
              <a:rPr lang="ru-RU" sz="1200" dirty="0" smtClean="0">
                <a:solidFill>
                  <a:srgbClr val="FF0000"/>
                </a:solidFill>
                <a:hlinkClick r:id="rId6"/>
              </a:rPr>
              <a:t>ВИЧ-инфицированным</a:t>
            </a:r>
            <a:r>
              <a:rPr lang="ru-RU" sz="1200" dirty="0" smtClean="0">
                <a:solidFill>
                  <a:srgbClr val="FF0000"/>
                </a:solidFill>
              </a:rPr>
              <a:t> - гражданам Российской Федерации в соответствии с </a:t>
            </a:r>
            <a:r>
              <a:rPr lang="ru-RU" sz="1200" dirty="0" smtClean="0">
                <a:solidFill>
                  <a:srgbClr val="FF0000"/>
                </a:solidFill>
                <a:hlinkClick r:id="rId7"/>
              </a:rPr>
              <a:t>программой</a:t>
            </a:r>
            <a:r>
              <a:rPr lang="ru-RU" sz="1200" dirty="0" smtClean="0">
                <a:solidFill>
                  <a:srgbClr val="FF0000"/>
                </a:solidFill>
              </a:rPr>
              <a:t> государственных гарантий бесплатного оказания гражданам медицинской помощи;</a:t>
            </a:r>
          </a:p>
          <a:p>
            <a:r>
              <a:rPr lang="ru-RU" sz="1200" dirty="0" smtClean="0"/>
              <a:t>развитие научных исследований по проблемам ВИЧ-инфекции;</a:t>
            </a:r>
          </a:p>
          <a:p>
            <a:r>
              <a:rPr lang="ru-RU" sz="1200" dirty="0" smtClean="0"/>
              <a:t>социально-бытовая помощь ВИЧ-инфицированным - гражданам Российской Федерации, получение ими образования, их трудоустройство;</a:t>
            </a:r>
          </a:p>
          <a:p>
            <a:r>
              <a:rPr lang="ru-RU" sz="1200" dirty="0" smtClean="0"/>
              <a:t>подготовка специалистов для реализации мер по предупреждению распространения </a:t>
            </a:r>
            <a:r>
              <a:rPr lang="ru-RU" sz="1200" dirty="0" smtClean="0">
                <a:hlinkClick r:id="rId5"/>
              </a:rPr>
              <a:t>ВИЧ-инфекции</a:t>
            </a:r>
            <a:r>
              <a:rPr lang="ru-RU" sz="1200" dirty="0" smtClean="0"/>
              <a:t>;</a:t>
            </a:r>
          </a:p>
          <a:p>
            <a:r>
              <a:rPr lang="ru-RU" sz="1200" dirty="0" smtClean="0"/>
              <a:t>развитие международного сотрудничества и регулярный обмен информацией в рамках международных программ предупреждения распространения ВИЧ-инфекции;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бесплатное обеспечение лекарственными препаратами для медицинского применения для лечения ВИЧ-инфекции </a:t>
            </a:r>
            <a:r>
              <a:rPr lang="ru-RU" sz="1200" dirty="0" smtClean="0"/>
              <a:t>в амбулаторных условиях в медицинских организациях, подведомственных федеральным органам исполнительной власти, в порядке, установленном уполномоченным Правительством Российской Федерации федеральным органом исполнительной власти, а в медицинских организациях, подведомственных исполнительным органам государственной власти субъектов Российской Федерации, в порядке, установленном органами государственной власти субъектов Российской Федерации.</a:t>
            </a:r>
          </a:p>
          <a:p>
            <a:r>
              <a:rPr lang="ru-RU" sz="1200" dirty="0" smtClean="0"/>
              <a:t>2</a:t>
            </a:r>
            <a:r>
              <a:rPr lang="ru-RU" sz="1200" b="1" dirty="0" smtClean="0">
                <a:solidFill>
                  <a:srgbClr val="FF0000"/>
                </a:solidFill>
              </a:rPr>
              <a:t>. Осуществление указанных гарантий возлагается на федеральные органы исполнительной власти, органы исполнительной власти субъектов Российской Федерации и органы местного самоуправления в соответствии с их компетенцией</a:t>
            </a:r>
            <a:r>
              <a:rPr lang="ru-RU" sz="1200" dirty="0" smtClean="0">
                <a:solidFill>
                  <a:srgbClr val="FF0000"/>
                </a:solidFill>
              </a:rPr>
              <a:t>.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"/>
          <p:cNvPicPr/>
          <p:nvPr/>
        </p:nvPicPr>
        <p:blipFill>
          <a:blip r:embed="rId4"/>
          <a:stretch/>
        </p:blipFill>
        <p:spPr>
          <a:xfrm>
            <a:off x="0" y="0"/>
            <a:ext cx="9231480" cy="685800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203480" y="189000"/>
            <a:ext cx="7610400" cy="801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2228B"/>
                </a:solidFill>
                <a:latin typeface="Constantia"/>
                <a:ea typeface="Arial"/>
              </a:rPr>
              <a:t>Эпидемиологическая ситуация. Заболеваемость ВИЧ-инфекцией в </a:t>
            </a:r>
            <a:r>
              <a:rPr lang="ru-RU" sz="2000" b="1" spc="-1" dirty="0" smtClean="0">
                <a:solidFill>
                  <a:srgbClr val="22228B"/>
                </a:solidFill>
                <a:latin typeface="Constantia"/>
                <a:ea typeface="Arial"/>
              </a:rPr>
              <a:t>1995-2021 (6 мес.)г</a:t>
            </a:r>
            <a:r>
              <a:rPr lang="ru-RU" sz="2000" b="1" spc="-1" dirty="0">
                <a:solidFill>
                  <a:srgbClr val="22228B"/>
                </a:solidFill>
                <a:latin typeface="Constantia"/>
                <a:ea typeface="Arial"/>
              </a:rPr>
              <a:t>. в России и Нижегородской области  (на 100 000 населения)</a:t>
            </a:r>
            <a:endParaRPr lang="en-US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6959520" y="2625840"/>
            <a:ext cx="1933560" cy="833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600" b="1" strike="noStrike" spc="-1" dirty="0" smtClean="0">
                <a:solidFill>
                  <a:srgbClr val="00B0F0"/>
                </a:solidFill>
                <a:latin typeface="Arial"/>
              </a:rPr>
              <a:t>  </a:t>
            </a:r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" name="Объект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02556696"/>
              </p:ext>
            </p:extLst>
          </p:nvPr>
        </p:nvGraphicFramePr>
        <p:xfrm>
          <a:off x="381000" y="1371600"/>
          <a:ext cx="8482013" cy="490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0" name="Лист" r:id="rId5" imgW="7934285" imgH="5134117" progId="Excel.Sheet.8">
                  <p:embed/>
                </p:oleObj>
              </mc:Choice>
              <mc:Fallback>
                <p:oleObj name="Лист" r:id="rId5" imgW="7934285" imgH="5134117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8482013" cy="490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1472769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01.07.2021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 РФ проживал 1 122 879 ЛЖВ ( на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768,2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на 100 тыс. населения), за 6 мес. 2021 г. вновь выявлено 36759  больных(25,1)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7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9272588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пидемиологическая ситуация по ВИЧ-инфекции </a:t>
            </a:r>
            <a:br>
              <a:rPr lang="ru-RU" sz="24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Нижегородской области</a:t>
            </a:r>
            <a:endParaRPr lang="ru-RU" sz="2400" b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1520" y="1593666"/>
            <a:ext cx="3960440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Возрастная структура больных ВИЧ-инфекцией,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взятых под диспансерное наблюдение в 2000 -2021 гг. </a:t>
            </a:r>
            <a:endParaRPr lang="ru-RU" alt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\\192.168.20.2\обмен\СУХОТЕРИН\_печать\лого\логотип-финал-толстол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42" y="0"/>
            <a:ext cx="376658" cy="4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92302376"/>
              </p:ext>
            </p:extLst>
          </p:nvPr>
        </p:nvGraphicFramePr>
        <p:xfrm>
          <a:off x="0" y="2280252"/>
          <a:ext cx="4211960" cy="1986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6" name="Лист" r:id="rId5" imgW="4286402" imgH="2409799" progId="Excel.Sheet.8">
                  <p:embed/>
                </p:oleObj>
              </mc:Choice>
              <mc:Fallback>
                <p:oleObj name="Лист" r:id="rId5" imgW="4286402" imgH="2409799" progId="Excel.Sheet.8">
                  <p:embed/>
                  <p:pic>
                    <p:nvPicPr>
                      <p:cNvPr id="0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0252"/>
                        <a:ext cx="4211960" cy="1986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47491980"/>
              </p:ext>
            </p:extLst>
          </p:nvPr>
        </p:nvGraphicFramePr>
        <p:xfrm>
          <a:off x="4669477" y="2880950"/>
          <a:ext cx="4305300" cy="263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7" name="Лист" r:id="rId7" imgW="9001027" imgH="5886527" progId="Excel.Sheet.8">
                  <p:embed/>
                </p:oleObj>
              </mc:Choice>
              <mc:Fallback>
                <p:oleObj name="Лист" r:id="rId7" imgW="9001027" imgH="5886527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477" y="2880950"/>
                        <a:ext cx="4305300" cy="263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48339548"/>
              </p:ext>
            </p:extLst>
          </p:nvPr>
        </p:nvGraphicFramePr>
        <p:xfrm>
          <a:off x="333041" y="4572000"/>
          <a:ext cx="3797398" cy="2000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name="Лист" r:id="rId9" imgW="7981827" imgH="4553040" progId="Excel.Sheet.8">
                  <p:embed/>
                </p:oleObj>
              </mc:Choice>
              <mc:Fallback>
                <p:oleObj name="Лист" r:id="rId9" imgW="7981827" imgH="4553040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41" y="4572000"/>
                        <a:ext cx="3797398" cy="2000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81000" y="4197419"/>
            <a:ext cx="4192485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Удельный вес мужчин и </a:t>
            </a:r>
            <a:r>
              <a:rPr lang="ru-RU" altLang="ru-RU" sz="1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женщин среди  </a:t>
            </a:r>
            <a:r>
              <a:rPr lang="ru-RU" altLang="ru-RU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ВИЧ- позитивных в 1996-6 мес. 2021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25885" y="2255051"/>
            <a:ext cx="4192485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Удельный вес </a:t>
            </a:r>
            <a:r>
              <a:rPr lang="ru-RU" altLang="ru-RU" sz="1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полового и наркотического путей </a:t>
            </a:r>
            <a:r>
              <a:rPr lang="ru-RU" alt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передачисреди</a:t>
            </a:r>
            <a:r>
              <a:rPr lang="ru-RU" altLang="ru-RU" sz="1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ВИЧ- позитивных в 1996-6 мес. 2021 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"/>
          <p:cNvPicPr/>
          <p:nvPr/>
        </p:nvPicPr>
        <p:blipFill>
          <a:blip r:embed="rId4"/>
          <a:stretch/>
        </p:blipFill>
        <p:spPr>
          <a:xfrm>
            <a:off x="0" y="0"/>
            <a:ext cx="9231480" cy="685800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203480" y="189000"/>
            <a:ext cx="7940520" cy="801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2228B"/>
                </a:solidFill>
                <a:latin typeface="Constantia"/>
                <a:ea typeface="Arial"/>
              </a:rPr>
              <a:t>Количество впервые выявленных случаев ВИЧ-инфекции по контингентам в Нижегородской области </a:t>
            </a:r>
            <a:r>
              <a:rPr lang="ru-RU" sz="2000" b="1" spc="-1" dirty="0" smtClean="0">
                <a:solidFill>
                  <a:srgbClr val="22228B"/>
                </a:solidFill>
                <a:latin typeface="Constantia"/>
                <a:ea typeface="Arial"/>
              </a:rPr>
              <a:t>за 6 мес. 2021 г. (по данным ГБУЗНО «НОЦ СПИД»)</a:t>
            </a:r>
            <a:endParaRPr lang="en-US" sz="20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6959520" y="2625840"/>
            <a:ext cx="1933560" cy="833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600" b="1" strike="noStrike" spc="-1" dirty="0" smtClean="0">
                <a:solidFill>
                  <a:srgbClr val="00B0F0"/>
                </a:solidFill>
                <a:latin typeface="Arial"/>
              </a:rPr>
              <a:t>  </a:t>
            </a:r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  <a:p>
            <a:endParaRPr lang="en-US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" name="Объект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91614891"/>
              </p:ext>
            </p:extLst>
          </p:nvPr>
        </p:nvGraphicFramePr>
        <p:xfrm>
          <a:off x="838200" y="1676400"/>
          <a:ext cx="7937512" cy="488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6" name="Лист" r:id="rId5" imgW="9105828" imgH="5095888" progId="Excel.Sheet.8">
                  <p:embed/>
                </p:oleObj>
              </mc:Choice>
              <mc:Fallback>
                <p:oleObj name="Лист" r:id="rId5" imgW="9105828" imgH="5095888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7937512" cy="48847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3639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5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685800" y="361737"/>
            <a:ext cx="403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</a:rPr>
              <a:t>Удельный вес, выявленных на стадиях проявления вторичных заболеваний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086350" y="793750"/>
            <a:ext cx="40338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chemeClr val="tx1"/>
                </a:solidFill>
              </a:rPr>
              <a:t>Структура скрининга населения Нижегородской области на ВИЧ-инфекцию по кодам обследования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48584"/>
              </p:ext>
            </p:extLst>
          </p:nvPr>
        </p:nvGraphicFramePr>
        <p:xfrm>
          <a:off x="608806" y="1481933"/>
          <a:ext cx="3962400" cy="26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981200"/>
              </a:tblGrid>
              <a:tr h="526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Год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%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526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2017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9,1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526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2018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9,8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526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2019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7,9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  <a:tr h="52625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7,6</a:t>
                      </a:r>
                      <a:endParaRPr lang="ru-RU" sz="1800" b="1" dirty="0"/>
                    </a:p>
                  </a:txBody>
                  <a:tcPr marL="91447" marR="91447" marT="45726" marB="45726"/>
                </a:tc>
              </a:tr>
            </a:tbl>
          </a:graphicData>
        </a:graphic>
      </p:graphicFrame>
      <p:sp>
        <p:nvSpPr>
          <p:cNvPr id="15381" name="TextBox 10"/>
          <p:cNvSpPr txBox="1">
            <a:spLocks noChangeArrowheads="1"/>
          </p:cNvSpPr>
          <p:nvPr/>
        </p:nvSpPr>
        <p:spPr bwMode="auto">
          <a:xfrm>
            <a:off x="179388" y="4221163"/>
            <a:ext cx="87852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</a:rPr>
              <a:t>	</a:t>
            </a:r>
            <a:r>
              <a:rPr lang="ru-RU" altLang="ru-RU" dirty="0" smtClean="0">
                <a:solidFill>
                  <a:schemeClr val="tx1"/>
                </a:solidFill>
              </a:rPr>
              <a:t>-лидирующее </a:t>
            </a:r>
            <a:r>
              <a:rPr lang="ru-RU" altLang="ru-RU" dirty="0">
                <a:solidFill>
                  <a:schemeClr val="tx1"/>
                </a:solidFill>
              </a:rPr>
              <a:t>место в структуре обследований на ВИЧ инфекцию занимают обследования по клиническим показаниям;</a:t>
            </a:r>
          </a:p>
          <a:p>
            <a:r>
              <a:rPr lang="ru-RU" altLang="ru-RU" dirty="0">
                <a:solidFill>
                  <a:schemeClr val="tx1"/>
                </a:solidFill>
              </a:rPr>
              <a:t>	-сохранение доли ВИЧ-инфицированных впервые выявленных на стадии проявления</a:t>
            </a:r>
          </a:p>
          <a:p>
            <a:endParaRPr lang="ru-RU" altLang="ru-RU" dirty="0">
              <a:solidFill>
                <a:schemeClr val="tx1"/>
              </a:solidFill>
            </a:endParaRPr>
          </a:p>
          <a:p>
            <a:r>
              <a:rPr lang="ru-RU" altLang="ru-RU" dirty="0">
                <a:solidFill>
                  <a:schemeClr val="tx1"/>
                </a:solidFill>
              </a:rPr>
              <a:t>свидетельствует о несвоевременной диагностике ВИЧ-инфекции, что приводит к поздней диспансеризации и несвоевременному лечению</a:t>
            </a:r>
          </a:p>
        </p:txBody>
      </p:sp>
      <p:pic>
        <p:nvPicPr>
          <p:cNvPr id="153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716088"/>
            <a:ext cx="39957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4278" y="2914650"/>
            <a:ext cx="9906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47,1%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5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6633</TotalTime>
  <Words>1768</Words>
  <Application>Microsoft Office PowerPoint</Application>
  <PresentationFormat>Экран (4:3)</PresentationFormat>
  <Paragraphs>324</Paragraphs>
  <Slides>24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Лист</vt:lpstr>
      <vt:lpstr>Презентация PowerPoint</vt:lpstr>
      <vt:lpstr>Презентация PowerPoint</vt:lpstr>
      <vt:lpstr>Постановление Правительства РФ от 1 декабря 2004 г. N 715 "Об утверждении перечня социально значимых заболеваний и перечня заболеваний, представляющих опасность для окружающих"</vt:lpstr>
      <vt:lpstr>Стратегия противодействия распространению ВИЧ-инфекции</vt:lpstr>
      <vt:lpstr>Федеральный закон от 30 марта 1995 г. N 38-ФЗ "О предупреждении распространения в Российской Федерации заболевания, вызываемого вирусом иммунодефицита человека (ВИЧ-инфекции)"   </vt:lpstr>
      <vt:lpstr>Презентация PowerPoint</vt:lpstr>
      <vt:lpstr>Эпидемиологическая ситуация по ВИЧ-инфекции  в Нижегородской области</vt:lpstr>
      <vt:lpstr>Презентация PowerPoint</vt:lpstr>
      <vt:lpstr>Презентация PowerPoint</vt:lpstr>
      <vt:lpstr>Презентация PowerPoint</vt:lpstr>
      <vt:lpstr>ВИЧ-инфекция - это лабораторный диагноз</vt:lpstr>
      <vt:lpstr>Презентация PowerPoint</vt:lpstr>
      <vt:lpstr>Презентация PowerPoint</vt:lpstr>
      <vt:lpstr>Презентация PowerPoint</vt:lpstr>
      <vt:lpstr>Презентация PowerPoint</vt:lpstr>
      <vt:lpstr>Диспансеризация</vt:lpstr>
      <vt:lpstr>Охват лечением</vt:lpstr>
      <vt:lpstr>Обследование половых партнеров</vt:lpstr>
      <vt:lpstr>Презентация PowerPoint</vt:lpstr>
      <vt:lpstr>Презентация PowerPoint</vt:lpstr>
      <vt:lpstr>Презентация PowerPoint</vt:lpstr>
      <vt:lpstr>Способствуют нарушению биологической безопасности для медицинских работников или нарушают доступность по поиску пациентов: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Наталья</dc:creator>
  <cp:lastModifiedBy>comp1</cp:lastModifiedBy>
  <cp:revision>283</cp:revision>
  <cp:lastPrinted>2020-09-16T05:57:14Z</cp:lastPrinted>
  <dcterms:modified xsi:type="dcterms:W3CDTF">2021-09-15T09:11:45Z</dcterms:modified>
  <dc:language>en-US</dc:language>
</cp:coreProperties>
</file>