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2"/>
  </p:notesMasterIdLst>
  <p:sldIdLst>
    <p:sldId id="264" r:id="rId2"/>
    <p:sldId id="306" r:id="rId3"/>
    <p:sldId id="309" r:id="rId4"/>
    <p:sldId id="265" r:id="rId5"/>
    <p:sldId id="311" r:id="rId6"/>
    <p:sldId id="312" r:id="rId7"/>
    <p:sldId id="286" r:id="rId8"/>
    <p:sldId id="314" r:id="rId9"/>
    <p:sldId id="315" r:id="rId10"/>
    <p:sldId id="313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2A6"/>
    <a:srgbClr val="9B253E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4" autoAdjust="0"/>
    <p:restoredTop sz="98046" autoAdjust="0"/>
  </p:normalViewPr>
  <p:slideViewPr>
    <p:cSldViewPr>
      <p:cViewPr varScale="1">
        <p:scale>
          <a:sx n="115" d="100"/>
          <a:sy n="11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886BD-4304-4F96-AEA8-58960D5B3E5E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E7F12-EC6A-4462-A731-DB6F19FE3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65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8BB6A9C-B53B-491A-BB14-80F4C72EA28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6600"/>
            <a:ext cx="4984750" cy="3740150"/>
          </a:xfrm>
          <a:ln/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6567" cy="4467701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CFDA0-1F03-4D80-BA10-DC4E9128E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496" y="6215082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2021год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340768"/>
            <a:ext cx="8462528" cy="181588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индикатора Стратегии: </a:t>
            </a:r>
          </a:p>
          <a:p>
            <a:pPr algn="ctr"/>
            <a:r>
              <a:rPr lang="ru-RU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«охват тестированием населения»</a:t>
            </a:r>
          </a:p>
          <a:p>
            <a:pPr algn="ctr"/>
            <a:r>
              <a:rPr lang="ru-RU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Медицинскими организациями Нижегородской области, имеющими прикрепленное население.</a:t>
            </a:r>
            <a:endParaRPr lang="ru-RU" sz="2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11760" y="3861048"/>
            <a:ext cx="4572000" cy="14691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Эпидемиологический отдел</a:t>
            </a:r>
          </a:p>
          <a:p>
            <a:pPr algn="ctr">
              <a:lnSpc>
                <a:spcPct val="80000"/>
              </a:lnSpc>
            </a:pP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ГБУЗНО «НОЦ СПИД»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Россия, Нижегородская область, </a:t>
            </a:r>
            <a:b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 Нижний Новгород, улица Минина, дом 20/3, литер Е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1400" spc="50" dirty="0" err="1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antispidnn</a:t>
            </a: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1400" spc="50" dirty="0" err="1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altLang="ru-RU" sz="1400" spc="50" dirty="0" smtClean="0">
              <a:ln w="11430"/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9512" y="1988840"/>
            <a:ext cx="2339753" cy="504056"/>
          </a:xfrm>
        </p:spPr>
        <p:txBody>
          <a:bodyPr>
            <a:noAutofit/>
          </a:bodyPr>
          <a:lstStyle/>
          <a:p>
            <a:pPr lvl="0"/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395536" y="2564904"/>
            <a:ext cx="3816424" cy="2016224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1.Качественное оформление первичной медицинской документации: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 ошибок, в соответствии с документами, удостоверяющими личность.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251520" y="4653136"/>
            <a:ext cx="8568952" cy="2016224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3.Заполнение таблиц №1 (исследования методом ИФА) и №2 (экспресс-тестирование) формы «Сведения о результатах исследований на антитела к ВИЧ» в информационно-аналитическую систему «Своды»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http//monitoring.zdrav-nnov.ru)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ежемесячно без нарастающего итога в срок до 5 числа месяца, следующего за отчетным, в рамках своей компетенции (приказ МЗ НО от 18.05.2020г. №315-409/20П/од «О проведении мониторинга исследований на ВИЧ в Нижегородской области»).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9"/>
          <p:cNvSpPr>
            <a:spLocks noChangeArrowheads="1"/>
          </p:cNvSpPr>
          <p:nvPr/>
        </p:nvSpPr>
        <p:spPr bwMode="auto">
          <a:xfrm>
            <a:off x="4572000" y="2276872"/>
            <a:ext cx="4392488" cy="2088232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2.Качественный отбор проб и доставки материала: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маркировки, соблюдение сроков доставки,  хранения и транспортировки материала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511152" y="116632"/>
            <a:ext cx="7632848" cy="1944216"/>
          </a:xfrm>
          <a:prstGeom prst="wedgeRoundRectCallout">
            <a:avLst>
              <a:gd name="adj1" fmla="val -30583"/>
              <a:gd name="adj2" fmla="val 7506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Проблема.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Оформление  первичной медицинской документации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ошибками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-неправильное кодирование причин обследования;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заполнение  «направлений на тестирование на ВИЧ»   без документов, удостоверяющих личность;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несоблюдение соответствия маркировки материала и в документах,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нарушение сроков доставки и транспортировки материала 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344816" cy="936104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Стратегия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противодействия распространению ВИЧ-инфекции в РФ на период до 2030 года и дальнейшую перспективу (утверждена распоряжением Правительства РФ от 21.12.2020 №3468-р).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08720"/>
            <a:ext cx="835292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endParaRPr lang="ru-RU" b="1" dirty="0" smtClean="0"/>
          </a:p>
          <a:p>
            <a:r>
              <a:rPr lang="ru-RU" sz="2000" dirty="0" smtClean="0"/>
              <a:t>  </a:t>
            </a:r>
            <a:endParaRPr lang="ru-RU" sz="20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95536" y="1997839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Одной из важных задач по достижению цели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Стратегии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является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ОБЕСПЕЧЕНИЕ ОХВАТА НАСЕЛЕНИЯ ЭФФЕКТИВНЫМ СКРИНИНГОМ НА ВИЧ -ИНФЕКЦИЮ В ЦЕЛЯХ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МАКСИМАЛЬНОГО ВЫЯВЛЕНИЯ ЛИЦ С ВИЧ-ИНФЕКЦИЕЙ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ДАЛЬНЕЙШЕГО ПРИВЛЕЧЕНИЯ ИХ К УСЛУГАМ ЗДРАВООХРАНЕНИЯ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000838"/>
              </p:ext>
            </p:extLst>
          </p:nvPr>
        </p:nvGraphicFramePr>
        <p:xfrm>
          <a:off x="179512" y="4149080"/>
          <a:ext cx="8712968" cy="223224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24136"/>
                <a:gridCol w="792088"/>
                <a:gridCol w="792088"/>
                <a:gridCol w="792088"/>
                <a:gridCol w="792088"/>
                <a:gridCol w="792088"/>
                <a:gridCol w="720080"/>
                <a:gridCol w="648072"/>
                <a:gridCol w="720080"/>
                <a:gridCol w="720080"/>
                <a:gridCol w="720080"/>
              </a:tblGrid>
              <a:tr h="8553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Целевой показатель</a:t>
                      </a:r>
                    </a:p>
                    <a:p>
                      <a:pPr algn="ctr"/>
                      <a:r>
                        <a:rPr lang="ru-RU" sz="1400" b="0" dirty="0" smtClean="0"/>
                        <a:t>(по годам)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2030</a:t>
                      </a:r>
                      <a:endParaRPr lang="ru-RU" dirty="0"/>
                    </a:p>
                  </a:txBody>
                  <a:tcPr/>
                </a:tc>
              </a:tr>
              <a:tr h="137688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Охват населения тестированием на ВИЧ</a:t>
                      </a:r>
                    </a:p>
                    <a:p>
                      <a:pPr algn="ctr"/>
                      <a:r>
                        <a:rPr lang="ru-RU" sz="1200" b="0" dirty="0" smtClean="0"/>
                        <a:t>(%)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39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611560" y="6021288"/>
            <a:ext cx="8136904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>
              <a:buClrTx/>
              <a:buSzTx/>
              <a:buFontTx/>
              <a:buNone/>
            </a:pPr>
            <a:r>
              <a:rPr lang="ru-RU" altLang="ru-RU" sz="110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110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</a:br>
            <a:endParaRPr lang="ru-RU" altLang="ru-RU" sz="1100">
              <a:solidFill>
                <a:schemeClr val="tx1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indent="449263"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Правая фигурная скобка 1">
            <a:extLst>
              <a:ext uri="{FF2B5EF4-FFF2-40B4-BE49-F238E27FC236}">
                <a16:creationId xmlns="" xmlns:a16="http://schemas.microsoft.com/office/drawing/2014/main" id="{124CD027-4194-460D-A85C-A128B66631D9}"/>
              </a:ext>
            </a:extLst>
          </p:cNvPr>
          <p:cNvSpPr/>
          <p:nvPr/>
        </p:nvSpPr>
        <p:spPr>
          <a:xfrm>
            <a:off x="4421060" y="2807217"/>
            <a:ext cx="45719" cy="4571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альтернативный процесс 6">
            <a:extLst>
              <a:ext uri="{FF2B5EF4-FFF2-40B4-BE49-F238E27FC236}">
                <a16:creationId xmlns="" xmlns:a16="http://schemas.microsoft.com/office/drawing/2014/main" id="{451A5B3C-9A43-474A-AE68-B507DE34B9C1}"/>
              </a:ext>
            </a:extLst>
          </p:cNvPr>
          <p:cNvSpPr/>
          <p:nvPr/>
        </p:nvSpPr>
        <p:spPr>
          <a:xfrm>
            <a:off x="467544" y="1628800"/>
            <a:ext cx="8568952" cy="4608512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spcAft>
                <a:spcPts val="100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МЗ НО 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18.05.2020г. №315-409/20-П/од «О проведении мониторинга исследований на ВИЧ в Нижегородской области» , в Приложениях форма таблиц «Сведения о результатах исследований на антитела к ВИЧ» и Инструкция по заполнению формы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100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МЗ НО и Управление РПН НО от 17.02.2021г. № 315-133/21П/од/21-О«Об организации профилактики, диагностики, наблюдения и лечения больных ВИЧ-инфекцией («дорожная карта») в 2021году».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Aft>
                <a:spcPts val="1000"/>
              </a:spcAft>
              <a:defRPr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МЗ НО от 26.02.2021  №315-167/21П/од «О медицинском освидетельствовании  населения Нижегородской области на ВИЧ-инфекцию в 2021году» </a:t>
            </a:r>
          </a:p>
          <a:p>
            <a:pPr algn="just">
              <a:spcAft>
                <a:spcPts val="1000"/>
              </a:spcAft>
              <a:defRPr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МЗ НО от 12.04.2021  №315-311/21П/од «Об организации обследования населения Нижегородской области на ВИЧ-инфекцию в 2021году»</a:t>
            </a:r>
          </a:p>
          <a:p>
            <a:pPr algn="just">
              <a:spcAft>
                <a:spcPts val="1000"/>
              </a:spcAft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908720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66568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902620" cy="84015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ОБСЛЕДОВАНИЯ НАСЕЛЕНИЯ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ВИЧ-ИНФЕКЦИЮ ЗА 1 КВАРТАЛ 2021 Г.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17675945"/>
              </p:ext>
            </p:extLst>
          </p:nvPr>
        </p:nvGraphicFramePr>
        <p:xfrm>
          <a:off x="475065" y="1412776"/>
          <a:ext cx="8194512" cy="51990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7112"/>
                <a:gridCol w="1872208"/>
                <a:gridCol w="1800200"/>
                <a:gridCol w="1994992"/>
              </a:tblGrid>
              <a:tr h="805794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территория</a:t>
                      </a:r>
                      <a:endParaRPr lang="ru-RU" sz="16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протестированного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населения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=7,5%!)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Выявлено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возрасте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20-50 лет ,%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Обследовано в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возрасте </a:t>
                      </a:r>
                    </a:p>
                    <a:p>
                      <a:pPr algn="ctr"/>
                      <a:r>
                        <a:rPr lang="ru-RU" sz="16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старше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лет,%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18344"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Б.Мурашкинский</a:t>
                      </a:r>
                      <a:r>
                        <a:rPr lang="ru-RU" sz="1600" b="0" baseline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м.р</a:t>
                      </a:r>
                      <a:r>
                        <a:rPr lang="ru-RU" sz="1600" b="0" baseline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lang="ru-RU" sz="16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5,03</a:t>
                      </a:r>
                      <a:endParaRPr lang="ru-RU" sz="180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100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56,37</a:t>
                      </a:r>
                      <a:endParaRPr lang="ru-RU" sz="1800" b="1" i="0" u="none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Богородский </a:t>
                      </a:r>
                      <a:r>
                        <a:rPr lang="ru-RU" sz="1600" b="0" dirty="0" err="1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м.о</a:t>
                      </a:r>
                      <a:r>
                        <a:rPr lang="ru-RU" sz="16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lang="ru-RU" sz="16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4,17</a:t>
                      </a:r>
                      <a:endParaRPr lang="ru-RU" sz="180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91,7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51,14</a:t>
                      </a:r>
                      <a:endParaRPr lang="ru-RU" sz="1800" b="1" i="0" u="none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г.о.г.Бор</a:t>
                      </a:r>
                      <a:endParaRPr lang="ru-RU" sz="16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6,11</a:t>
                      </a:r>
                      <a:endParaRPr lang="ru-RU" sz="180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83,3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63,22</a:t>
                      </a:r>
                      <a:endParaRPr lang="ru-RU" sz="1800" b="1" i="0" u="none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г.о.г.Выкса</a:t>
                      </a:r>
                      <a:endParaRPr lang="ru-RU" sz="16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7,89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92,3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24,46</a:t>
                      </a:r>
                      <a:endParaRPr lang="ru-RU" sz="1800" b="1" i="0" u="none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г.о.г.Саров</a:t>
                      </a:r>
                      <a:endParaRPr lang="ru-RU" sz="16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2,59</a:t>
                      </a:r>
                      <a:endParaRPr lang="ru-RU" sz="180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100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г.о.г.Кулебаки</a:t>
                      </a:r>
                      <a:endParaRPr lang="ru-RU" sz="16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5,24</a:t>
                      </a:r>
                      <a:endParaRPr lang="ru-RU" sz="180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83,3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53,81</a:t>
                      </a:r>
                      <a:endParaRPr lang="ru-RU" sz="1800" b="1" i="0" u="none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г.о.Навашинский</a:t>
                      </a:r>
                      <a:endParaRPr lang="ru-RU" sz="16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7,39</a:t>
                      </a:r>
                      <a:endParaRPr lang="ru-RU" sz="180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100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29,12</a:t>
                      </a:r>
                      <a:endParaRPr lang="ru-RU" sz="1800" b="1" i="0" u="none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04054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Павловский </a:t>
                      </a:r>
                      <a:r>
                        <a:rPr lang="ru-RU" sz="1600" b="0" dirty="0" err="1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м.о</a:t>
                      </a:r>
                      <a:r>
                        <a:rPr lang="ru-RU" sz="16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lang="ru-RU" sz="16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6,65</a:t>
                      </a:r>
                      <a:endParaRPr lang="ru-RU" sz="180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83,3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58,96</a:t>
                      </a:r>
                      <a:endParaRPr lang="ru-RU" sz="1800" b="1" i="0" u="none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04054"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Шатковский</a:t>
                      </a:r>
                      <a:r>
                        <a:rPr lang="ru-RU" sz="16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м.р</a:t>
                      </a:r>
                      <a:r>
                        <a:rPr lang="ru-RU" sz="1600" b="0" dirty="0" smtClean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lang="ru-RU" sz="1600" b="0" dirty="0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5,57</a:t>
                      </a:r>
                      <a:endParaRPr lang="ru-RU" sz="180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100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68,35</a:t>
                      </a:r>
                      <a:endParaRPr lang="ru-RU" sz="1800" b="1" i="0" u="none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" y="4763"/>
            <a:ext cx="91428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867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251520" y="1052736"/>
            <a:ext cx="2448272" cy="1692768"/>
          </a:xfrm>
          <a:prstGeom prst="wedgeRoundRectCallout">
            <a:avLst>
              <a:gd name="adj1" fmla="val 38145"/>
              <a:gd name="adj2" fmla="val 8267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Отсутствует информация о возможности </a:t>
            </a:r>
            <a:r>
              <a:rPr lang="ru-RU" b="1" dirty="0" smtClean="0">
                <a:solidFill>
                  <a:schemeClr val="tx1"/>
                </a:solidFill>
              </a:rPr>
              <a:t>бесплатного</a:t>
            </a:r>
            <a:r>
              <a:rPr lang="ru-RU" dirty="0" smtClean="0">
                <a:solidFill>
                  <a:schemeClr val="tx1"/>
                </a:solidFill>
              </a:rPr>
              <a:t>  тестирование</a:t>
            </a:r>
          </a:p>
          <a:p>
            <a:pPr algn="ctr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107504" y="3429000"/>
            <a:ext cx="2808312" cy="3096344"/>
          </a:xfrm>
          <a:prstGeom prst="wedgeRoundRectCallout">
            <a:avLst>
              <a:gd name="adj1" fmla="val 72012"/>
              <a:gd name="adj2" fmla="val -4842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Пациенты не могут сдать кровь в день посещения, так как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 работы процедурных кабинетов не обеспечивает забор крови в течение всего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рабочего дня.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843808" y="188640"/>
            <a:ext cx="2376264" cy="1944216"/>
          </a:xfrm>
          <a:prstGeom prst="wedgeRoundRectCallout">
            <a:avLst>
              <a:gd name="adj1" fmla="val -38511"/>
              <a:gd name="adj2" fmla="val 7371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Отсутствует назначение обследования на антитела к в ВИЧ </a:t>
            </a:r>
            <a:r>
              <a:rPr lang="ru-RU" sz="1600" b="1" dirty="0" smtClean="0">
                <a:solidFill>
                  <a:schemeClr val="tx1"/>
                </a:solidFill>
              </a:rPr>
              <a:t>на любом этапе оказания медицинской помощи 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4427984" y="3284984"/>
            <a:ext cx="4176464" cy="3384376"/>
          </a:xfrm>
          <a:prstGeom prst="wedgeRoundRectCallout">
            <a:avLst>
              <a:gd name="adj1" fmla="val -66932"/>
              <a:gd name="adj2" fmla="val -4018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Оформление  первичной медицинской документации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ошибками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-неправильное кодирование причин обследования;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заполнение  «направлений на тестирование на ВИЧ»   без документов, удостоверяющих личность;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несоблюдение соответствия маркировки материала и в документах,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нарушение сроков доставки и транспортировки материала . </a:t>
            </a: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2555776" y="2636912"/>
            <a:ext cx="1800200" cy="79208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436096" y="404664"/>
            <a:ext cx="3060848" cy="2664296"/>
          </a:xfrm>
          <a:prstGeom prst="wedgeRoundRectCallout">
            <a:avLst>
              <a:gd name="adj1" fmla="val -84071"/>
              <a:gd name="adj2" fmla="val 42975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Отсутствует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настороженность у врачей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всех специальностей в отношении назначения тестирования населения на ВИЧ-инфекцию. </a:t>
            </a:r>
            <a:r>
              <a:rPr lang="ru-RU" sz="1600" dirty="0" smtClean="0">
                <a:solidFill>
                  <a:schemeClr val="tx1"/>
                </a:solidFill>
              </a:rPr>
              <a:t>Не рассчитано  количество на каждого специалиста ежедневный план обследования – 2-7человек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332656"/>
            <a:ext cx="4464496" cy="56467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26" y="1484784"/>
            <a:ext cx="3566802" cy="4389120"/>
          </a:xfrm>
        </p:spPr>
        <p:txBody>
          <a:bodyPr>
            <a:noAutofit/>
          </a:bodyPr>
          <a:lstStyle/>
          <a:p>
            <a:pPr lvl="0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5004048" y="1340768"/>
            <a:ext cx="4032448" cy="2376264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Использовать для информирования населения любые ресурсы: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редства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массовой информации;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нтернет сайты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плакаты,  буклеты.</a:t>
            </a:r>
            <a:endParaRPr lang="ru-RU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395536" y="1340768"/>
            <a:ext cx="2952328" cy="1692768"/>
          </a:xfrm>
          <a:prstGeom prst="wedgeRoundRectCallout">
            <a:avLst>
              <a:gd name="adj1" fmla="val 97867"/>
              <a:gd name="adj2" fmla="val 4153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Проблема:</a:t>
            </a:r>
            <a:r>
              <a:rPr lang="ru-RU" dirty="0" smtClean="0">
                <a:solidFill>
                  <a:schemeClr val="tx1"/>
                </a:solidFill>
              </a:rPr>
              <a:t>  отсутствует информация о возможности </a:t>
            </a:r>
            <a:r>
              <a:rPr lang="ru-RU" b="1" dirty="0" smtClean="0">
                <a:solidFill>
                  <a:schemeClr val="tx1"/>
                </a:solidFill>
              </a:rPr>
              <a:t>бесплатного</a:t>
            </a:r>
            <a:r>
              <a:rPr lang="ru-RU" dirty="0" smtClean="0">
                <a:solidFill>
                  <a:schemeClr val="tx1"/>
                </a:solidFill>
              </a:rPr>
              <a:t>  тестирование</a:t>
            </a:r>
          </a:p>
          <a:p>
            <a:pPr algn="ctr"/>
            <a:endParaRPr lang="ru-RU" dirty="0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3851920" y="3140968"/>
            <a:ext cx="3456384" cy="230425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Населению необходимо объяснять, что тестирование: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бесплатное;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 зависит от приема пищи;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 зависит от времени суток</a:t>
            </a:r>
            <a:r>
              <a:rPr lang="ru-RU" sz="14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580112" y="1700808"/>
            <a:ext cx="3312368" cy="56515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Рекомендации: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107504" y="3501008"/>
            <a:ext cx="1584176" cy="144016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Плановый </a:t>
            </a:r>
          </a:p>
          <a:p>
            <a:pPr lvl="0" algn="just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показатель         </a:t>
            </a:r>
          </a:p>
          <a:p>
            <a:pPr lvl="0" algn="just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охвата </a:t>
            </a:r>
          </a:p>
          <a:p>
            <a:pPr lvl="0" algn="just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тестированием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2123728" y="3861048"/>
            <a:ext cx="720080" cy="86409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12месяцев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3131840" y="3789040"/>
            <a:ext cx="1224136" cy="115212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Среднее количество рабочих дней в месяц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4644008" y="3717032"/>
            <a:ext cx="1584176" cy="122413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Количество специалистов, работающих на приеме</a:t>
            </a: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6804248" y="3356992"/>
            <a:ext cx="2160240" cy="1656184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Количество пациентов, которое необходимо протестировать каждому специалисту на приеме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1835696" y="4149080"/>
            <a:ext cx="216024" cy="43204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2915816" y="4149080"/>
            <a:ext cx="144016" cy="43204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4427984" y="4149080"/>
            <a:ext cx="144016" cy="43204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auto">
          <a:xfrm>
            <a:off x="6300192" y="4149080"/>
            <a:ext cx="360040" cy="43204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1115616" y="2420888"/>
            <a:ext cx="7704856" cy="504056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формула для расчета тестирования по каждому специалисту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1331640" y="188640"/>
            <a:ext cx="3096344" cy="1944216"/>
          </a:xfrm>
          <a:prstGeom prst="wedgeRoundRectCallout">
            <a:avLst>
              <a:gd name="adj1" fmla="val 85051"/>
              <a:gd name="adj2" fmla="val 5429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Проблема</a:t>
            </a:r>
            <a:r>
              <a:rPr lang="ru-RU" sz="1600" dirty="0" smtClean="0">
                <a:solidFill>
                  <a:schemeClr val="tx1"/>
                </a:solidFill>
              </a:rPr>
              <a:t> : Отсутствует назначение обследования на антитела к в ВИЧ </a:t>
            </a:r>
            <a:r>
              <a:rPr lang="ru-RU" sz="1600" b="1" dirty="0" smtClean="0">
                <a:solidFill>
                  <a:schemeClr val="tx1"/>
                </a:solidFill>
              </a:rPr>
              <a:t>на любом этапе оказания медицинской помощи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26" y="1484784"/>
            <a:ext cx="3566802" cy="4389120"/>
          </a:xfrm>
        </p:spPr>
        <p:txBody>
          <a:bodyPr>
            <a:noAutofit/>
          </a:bodyPr>
          <a:lstStyle/>
          <a:p>
            <a:pPr lvl="0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395536" y="2132856"/>
            <a:ext cx="3312368" cy="216024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по клиническим и эпидемиологическим показаниям (Санитарные Правила СП 3.1.5.2826) и в соответствии со Стандартами и Клиническими рекомендациями по нозологическим формам;</a:t>
            </a:r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6012160" y="116632"/>
            <a:ext cx="3060848" cy="2664296"/>
          </a:xfrm>
          <a:prstGeom prst="wedgeRoundRectCallout">
            <a:avLst>
              <a:gd name="adj1" fmla="val -73929"/>
              <a:gd name="adj2" fmla="val 81704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Проблема: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отсутствует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настороженность у врачей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всех специальностей в отношении назначения тестирования населения на ВИЧ-инфекцию. </a:t>
            </a:r>
            <a:r>
              <a:rPr lang="ru-RU" sz="1600" dirty="0" smtClean="0">
                <a:solidFill>
                  <a:schemeClr val="tx1"/>
                </a:solidFill>
              </a:rPr>
              <a:t>Не рассчитано  количество на каждого специалиста ежедневный план обследования – 2-7человек</a:t>
            </a:r>
          </a:p>
        </p:txBody>
      </p:sp>
      <p:sp>
        <p:nvSpPr>
          <p:cNvPr id="28" name="AutoShape 9"/>
          <p:cNvSpPr>
            <a:spLocks noChangeArrowheads="1"/>
          </p:cNvSpPr>
          <p:nvPr/>
        </p:nvSpPr>
        <p:spPr bwMode="auto">
          <a:xfrm>
            <a:off x="2771800" y="4365104"/>
            <a:ext cx="3015952" cy="223224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при получении экстренной и плановой медицинской помощи в стационарах (на койках круглосуточного и  дневного пребывания) и амбулаторных условиях (в том числе в дневном стационаре);</a:t>
            </a:r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6372200" y="4077072"/>
            <a:ext cx="2520280" cy="2088232"/>
          </a:xfrm>
          <a:prstGeom prst="flowChartAlternateProcess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обращать внимание на возраст тестируемых</a:t>
            </a: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20-50лет,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 как это основной контингент выявленных случаев ВИЧ-инфекции. 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utoShape 9"/>
          <p:cNvSpPr>
            <a:spLocks noChangeArrowheads="1"/>
          </p:cNvSpPr>
          <p:nvPr/>
        </p:nvSpPr>
        <p:spPr bwMode="auto">
          <a:xfrm>
            <a:off x="323528" y="4437112"/>
            <a:ext cx="2376264" cy="2168624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-при проведении плановых и внеплановых медицинских осмотров и диспансеризации работающего населения;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AutoShape 9"/>
          <p:cNvSpPr>
            <a:spLocks noChangeArrowheads="1"/>
          </p:cNvSpPr>
          <p:nvPr/>
        </p:nvSpPr>
        <p:spPr bwMode="auto">
          <a:xfrm>
            <a:off x="971600" y="548680"/>
            <a:ext cx="4680520" cy="1368152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Рекомендации: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Обследование на ВИЧ-инфекцию можно проводить, в том числе детям: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404664"/>
            <a:ext cx="3600400" cy="56467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Рекомендации: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26" y="1484784"/>
            <a:ext cx="3566802" cy="4389120"/>
          </a:xfrm>
        </p:spPr>
        <p:txBody>
          <a:bodyPr>
            <a:noAutofit/>
          </a:bodyPr>
          <a:lstStyle/>
          <a:p>
            <a:pPr lvl="0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4932040" y="1412776"/>
            <a:ext cx="3600400" cy="266429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График работы процедурного кабинета должен обеспечивать забор материала в течение всей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рабочего дня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179512" y="2924944"/>
            <a:ext cx="3240360" cy="2664296"/>
          </a:xfrm>
          <a:prstGeom prst="wedgeRoundRectCallout">
            <a:avLst>
              <a:gd name="adj1" fmla="val 95811"/>
              <a:gd name="adj2" fmla="val -6794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пациенты не могут сдать кровь в день посещения, так как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 работы процедурных кабинетов не обеспечивает забор крови в течение всего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рабочего дня. 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2794</TotalTime>
  <Words>835</Words>
  <Application>Microsoft Office PowerPoint</Application>
  <PresentationFormat>Экран (4:3)</PresentationFormat>
  <Paragraphs>148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Презентация PowerPoint</vt:lpstr>
      <vt:lpstr>Государственная Стратегия противодействия распространению ВИЧ-инфекции в РФ на период до 2030 года и дальнейшую перспективу (утверждена распоряжением Правительства РФ от 21.12.2020 №3468-р).</vt:lpstr>
      <vt:lpstr>Презентация PowerPoint</vt:lpstr>
      <vt:lpstr>ПОКАЗАТЕЛИ ОБСЛЕДОВАНИЯ НАСЕЛЕНИЯ  НА ВИЧ-ИНФЕКЦИЮ ЗА 1 КВАРТАЛ 2021 Г.</vt:lpstr>
      <vt:lpstr>Презентация PowerPoint</vt:lpstr>
      <vt:lpstr>Рекомендации</vt:lpstr>
      <vt:lpstr>Рекомендации:</vt:lpstr>
      <vt:lpstr>Презентация PowerPoint</vt:lpstr>
      <vt:lpstr>Рекомендации: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Эпидемическая ситуация  по ВИЧ-инфекции</dc:title>
  <cp:lastModifiedBy>02</cp:lastModifiedBy>
  <cp:revision>309</cp:revision>
  <cp:lastPrinted>2021-04-21T05:08:12Z</cp:lastPrinted>
  <dcterms:modified xsi:type="dcterms:W3CDTF">2021-04-23T06:01:58Z</dcterms:modified>
</cp:coreProperties>
</file>