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3" r:id="rId3"/>
    <p:sldId id="296" r:id="rId4"/>
    <p:sldId id="297" r:id="rId5"/>
    <p:sldId id="257" r:id="rId6"/>
    <p:sldId id="280" r:id="rId7"/>
    <p:sldId id="282" r:id="rId8"/>
    <p:sldId id="283" r:id="rId9"/>
    <p:sldId id="285" r:id="rId10"/>
    <p:sldId id="284" r:id="rId11"/>
    <p:sldId id="294" r:id="rId12"/>
    <p:sldId id="286" r:id="rId13"/>
    <p:sldId id="291" r:id="rId14"/>
    <p:sldId id="27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b10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EC33-D823-47AD-8ED0-83DD872F0303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03CD-67C7-469C-9B1C-B45FB44BA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EC33-D823-47AD-8ED0-83DD872F0303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03CD-67C7-469C-9B1C-B45FB44BA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EC33-D823-47AD-8ED0-83DD872F0303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03CD-67C7-469C-9B1C-B45FB44BA85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EC33-D823-47AD-8ED0-83DD872F0303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03CD-67C7-469C-9B1C-B45FB44BA8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EC33-D823-47AD-8ED0-83DD872F0303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03CD-67C7-469C-9B1C-B45FB44BA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EC33-D823-47AD-8ED0-83DD872F0303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03CD-67C7-469C-9B1C-B45FB44BA8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EC33-D823-47AD-8ED0-83DD872F0303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03CD-67C7-469C-9B1C-B45FB44BA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EC33-D823-47AD-8ED0-83DD872F0303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03CD-67C7-469C-9B1C-B45FB44BA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EC33-D823-47AD-8ED0-83DD872F0303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03CD-67C7-469C-9B1C-B45FB44BA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EC33-D823-47AD-8ED0-83DD872F0303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03CD-67C7-469C-9B1C-B45FB44BA8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EC33-D823-47AD-8ED0-83DD872F0303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03CD-67C7-469C-9B1C-B45FB44BA8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23BEC33-D823-47AD-8ED0-83DD872F0303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05003CD-67C7-469C-9B1C-B45FB44BA8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331640" y="836712"/>
            <a:ext cx="7056784" cy="248944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dirty="0">
                <a:solidFill>
                  <a:schemeClr val="tx1"/>
                </a:solidFill>
              </a:rPr>
              <a:t>Тактика ведения больных хроническим гепатитом С </a:t>
            </a:r>
            <a:r>
              <a:rPr lang="ru-RU" altLang="ru-RU" sz="2800" dirty="0" smtClean="0">
                <a:solidFill>
                  <a:schemeClr val="tx1"/>
                </a:solidFill>
              </a:rPr>
              <a:t/>
            </a:r>
            <a:br>
              <a:rPr lang="ru-RU" altLang="ru-RU" sz="2800" dirty="0" smtClean="0">
                <a:solidFill>
                  <a:schemeClr val="tx1"/>
                </a:solidFill>
              </a:rPr>
            </a:br>
            <a:r>
              <a:rPr lang="ru-RU" altLang="ru-RU" sz="2800" dirty="0" err="1" smtClean="0">
                <a:solidFill>
                  <a:schemeClr val="tx1"/>
                </a:solidFill>
              </a:rPr>
              <a:t>с</a:t>
            </a:r>
            <a:r>
              <a:rPr lang="ru-RU" altLang="ru-RU" sz="2800" dirty="0" smtClean="0">
                <a:solidFill>
                  <a:schemeClr val="tx1"/>
                </a:solidFill>
              </a:rPr>
              <a:t> </a:t>
            </a:r>
            <a:r>
              <a:rPr lang="ru-RU" altLang="ru-RU" sz="2800" dirty="0">
                <a:solidFill>
                  <a:schemeClr val="tx1"/>
                </a:solidFill>
              </a:rPr>
              <a:t>нежелательными явлениями противовирусной терапии</a:t>
            </a:r>
            <a:r>
              <a:rPr lang="en-US" altLang="ru-RU" sz="2800" dirty="0">
                <a:solidFill>
                  <a:schemeClr val="tx1"/>
                </a:solidFill>
              </a:rPr>
              <a:t/>
            </a:r>
            <a:br>
              <a:rPr lang="en-US" alt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869160"/>
            <a:ext cx="8821644" cy="1774526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мая </a:t>
            </a:r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6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Заведующая клинико-диагностическим отделом ГБУЗНО «НОЦ СПИД»</a:t>
            </a:r>
          </a:p>
          <a:p>
            <a:pPr algn="ctr">
              <a:lnSpc>
                <a:spcPct val="120000"/>
              </a:lnSpc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Гуляева </a:t>
            </a:r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Светлана 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Сергеевна </a:t>
            </a:r>
          </a:p>
          <a:p>
            <a:pPr algn="ctr">
              <a:lnSpc>
                <a:spcPct val="120000"/>
              </a:lnSpc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г.Нижний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Новгород)</a:t>
            </a:r>
            <a:endParaRPr lang="ru-RU" sz="6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8" y="71438"/>
            <a:ext cx="1158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856" y="2595218"/>
            <a:ext cx="8208912" cy="424847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buSzTx/>
              <a:buFont typeface="Wingdings" panose="05000000000000000000" pitchFamily="2" charset="2"/>
              <a:buChar char="ü"/>
            </a:pPr>
            <a:r>
              <a:rPr lang="ru-RU" altLang="ru-RU" sz="2000" dirty="0" smtClean="0"/>
              <a:t>При </a:t>
            </a:r>
            <a:r>
              <a:rPr lang="ru-RU" altLang="ru-RU" sz="2000" dirty="0"/>
              <a:t>абсолютном числе нейтрофилов </a:t>
            </a:r>
            <a:r>
              <a:rPr lang="en-US" altLang="ru-RU" sz="2000" dirty="0"/>
              <a:t>&lt;750</a:t>
            </a:r>
            <a:r>
              <a:rPr lang="ru-RU" altLang="ru-RU" sz="2000" dirty="0"/>
              <a:t> в 1 </a:t>
            </a:r>
            <a:r>
              <a:rPr lang="ru-RU" altLang="ru-RU" sz="2000" dirty="0" err="1"/>
              <a:t>мкл</a:t>
            </a:r>
            <a:endParaRPr lang="ru-RU" altLang="ru-RU" sz="2000" dirty="0"/>
          </a:p>
          <a:p>
            <a:pPr>
              <a:lnSpc>
                <a:spcPct val="115000"/>
              </a:lnSpc>
              <a:buSzPct val="120000"/>
              <a:buFont typeface="Wingdings" pitchFamily="2" charset="2"/>
              <a:buNone/>
            </a:pPr>
            <a:r>
              <a:rPr lang="ru-RU" altLang="ru-RU" sz="2000" dirty="0"/>
              <a:t>    </a:t>
            </a:r>
            <a:r>
              <a:rPr lang="ru-RU" altLang="ru-RU" sz="2000" i="1" dirty="0"/>
              <a:t>- уменьшить дозу ИФН</a:t>
            </a:r>
            <a:r>
              <a:rPr lang="el-GR" altLang="ru-RU" sz="2000" i="1" dirty="0">
                <a:cs typeface="Tahoma" pitchFamily="34" charset="0"/>
              </a:rPr>
              <a:t>α</a:t>
            </a:r>
            <a:r>
              <a:rPr lang="ru-RU" altLang="ru-RU" sz="2000" i="1" dirty="0">
                <a:cs typeface="Tahoma" pitchFamily="34" charset="0"/>
              </a:rPr>
              <a:t> в 2 раза</a:t>
            </a:r>
          </a:p>
          <a:p>
            <a:pPr>
              <a:lnSpc>
                <a:spcPct val="115000"/>
              </a:lnSpc>
              <a:buSzPct val="120000"/>
              <a:buFont typeface="Wingdings" pitchFamily="2" charset="2"/>
              <a:buNone/>
            </a:pPr>
            <a:r>
              <a:rPr lang="ru-RU" altLang="ru-RU" sz="2000" i="1" dirty="0">
                <a:cs typeface="Tahoma" pitchFamily="34" charset="0"/>
              </a:rPr>
              <a:t>    - решить вопрос о назначении </a:t>
            </a:r>
            <a:r>
              <a:rPr lang="en-US" altLang="ru-RU" sz="2000" i="1" dirty="0">
                <a:cs typeface="Tahoma" pitchFamily="34" charset="0"/>
              </a:rPr>
              <a:t>GCSF</a:t>
            </a:r>
            <a:r>
              <a:rPr lang="ru-RU" altLang="ru-RU" sz="2000" i="1" dirty="0">
                <a:cs typeface="Tahoma" pitchFamily="34" charset="0"/>
              </a:rPr>
              <a:t>  (300 мкг 3 р/</a:t>
            </a:r>
            <a:r>
              <a:rPr lang="ru-RU" altLang="ru-RU" sz="2000" i="1" dirty="0" err="1">
                <a:cs typeface="Tahoma" pitchFamily="34" charset="0"/>
              </a:rPr>
              <a:t>нед</a:t>
            </a:r>
            <a:r>
              <a:rPr lang="ru-RU" altLang="ru-RU" sz="2000" i="1" dirty="0" smtClean="0">
                <a:cs typeface="Tahoma" pitchFamily="34" charset="0"/>
              </a:rPr>
              <a:t>)</a:t>
            </a:r>
          </a:p>
          <a:p>
            <a:pPr>
              <a:lnSpc>
                <a:spcPct val="115000"/>
              </a:lnSpc>
              <a:buSzPct val="120000"/>
              <a:buFont typeface="Wingdings" pitchFamily="2" charset="2"/>
              <a:buNone/>
            </a:pPr>
            <a:endParaRPr lang="ru-RU" altLang="ru-RU" sz="2000" i="1" dirty="0" smtClean="0">
              <a:cs typeface="Tahoma" pitchFamily="34" charset="0"/>
            </a:endParaRPr>
          </a:p>
          <a:p>
            <a:pPr>
              <a:lnSpc>
                <a:spcPct val="115000"/>
              </a:lnSpc>
              <a:buSzPct val="120000"/>
              <a:buFont typeface="Wingdings" panose="05000000000000000000" pitchFamily="2" charset="2"/>
              <a:buChar char="ü"/>
            </a:pPr>
            <a:r>
              <a:rPr lang="ru-RU" altLang="ru-RU" sz="2000" dirty="0" smtClean="0"/>
              <a:t>При </a:t>
            </a:r>
            <a:r>
              <a:rPr lang="ru-RU" altLang="ru-RU" sz="2000" dirty="0"/>
              <a:t>абсолютном числе нейтрофилов </a:t>
            </a:r>
            <a:r>
              <a:rPr lang="en-US" altLang="ru-RU" sz="2000" dirty="0"/>
              <a:t>&lt;</a:t>
            </a:r>
            <a:r>
              <a:rPr lang="ru-RU" altLang="ru-RU" sz="2000" dirty="0"/>
              <a:t>500 в 1 </a:t>
            </a:r>
            <a:r>
              <a:rPr lang="ru-RU" altLang="ru-RU" sz="2000" dirty="0" err="1"/>
              <a:t>мкл</a:t>
            </a:r>
            <a:endParaRPr lang="ru-RU" altLang="ru-RU" sz="2000" dirty="0"/>
          </a:p>
          <a:p>
            <a:pPr>
              <a:lnSpc>
                <a:spcPct val="115000"/>
              </a:lnSpc>
              <a:buSzPct val="120000"/>
              <a:buFont typeface="Wingdings" pitchFamily="2" charset="2"/>
              <a:buNone/>
            </a:pPr>
            <a:r>
              <a:rPr lang="ru-RU" altLang="ru-RU" sz="2000" dirty="0"/>
              <a:t>    </a:t>
            </a:r>
            <a:r>
              <a:rPr lang="ru-RU" altLang="ru-RU" sz="2000" i="1" dirty="0"/>
              <a:t>- временно отменить ИФН</a:t>
            </a:r>
            <a:r>
              <a:rPr lang="el-GR" altLang="ru-RU" sz="2000" i="1" dirty="0">
                <a:cs typeface="Tahoma" pitchFamily="34" charset="0"/>
              </a:rPr>
              <a:t>α</a:t>
            </a:r>
            <a:endParaRPr lang="ru-RU" altLang="ru-RU" sz="2000" i="1" dirty="0">
              <a:cs typeface="Tahoma" pitchFamily="34" charset="0"/>
            </a:endParaRPr>
          </a:p>
          <a:p>
            <a:pPr marL="0" indent="0">
              <a:lnSpc>
                <a:spcPct val="115000"/>
              </a:lnSpc>
              <a:buSzPct val="120000"/>
              <a:buNone/>
            </a:pPr>
            <a:endParaRPr lang="ru-RU" altLang="ru-RU" sz="2000" dirty="0" smtClean="0">
              <a:cs typeface="Tahoma" pitchFamily="34" charset="0"/>
            </a:endParaRPr>
          </a:p>
          <a:p>
            <a:pPr marL="0" indent="0" algn="ctr">
              <a:lnSpc>
                <a:spcPct val="115000"/>
              </a:lnSpc>
              <a:buSzPct val="120000"/>
              <a:buNone/>
            </a:pPr>
            <a:r>
              <a:rPr lang="ru-RU" altLang="ru-RU" sz="2000" dirty="0" smtClean="0">
                <a:cs typeface="Tahoma" pitchFamily="34" charset="0"/>
              </a:rPr>
              <a:t>Количество </a:t>
            </a:r>
            <a:r>
              <a:rPr lang="ru-RU" altLang="ru-RU" sz="2000" dirty="0">
                <a:cs typeface="Tahoma" pitchFamily="34" charset="0"/>
              </a:rPr>
              <a:t>нейтрофилов в крови не коррелирует с частотой развития инфекционных осложнений 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63272" cy="792088"/>
          </a:xfrm>
        </p:spPr>
        <p:txBody>
          <a:bodyPr>
            <a:normAutofit/>
          </a:bodyPr>
          <a:lstStyle/>
          <a:p>
            <a:pPr algn="ctr"/>
            <a:r>
              <a:rPr lang="ru-RU" sz="4000" dirty="0" err="1" smtClean="0">
                <a:solidFill>
                  <a:schemeClr val="tx1"/>
                </a:solidFill>
              </a:rPr>
              <a:t>Нейтропения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076"/>
            <a:ext cx="1158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83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84784"/>
            <a:ext cx="8003232" cy="48398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Оценивается по шкале Бека </a:t>
            </a:r>
            <a:r>
              <a:rPr lang="ru-RU" b="1" dirty="0" smtClean="0"/>
              <a:t>при </a:t>
            </a:r>
            <a:r>
              <a:rPr lang="ru-RU" b="1" dirty="0"/>
              <a:t>каждом </a:t>
            </a:r>
            <a:r>
              <a:rPr lang="ru-RU" b="1" dirty="0" smtClean="0"/>
              <a:t>визите.</a:t>
            </a:r>
          </a:p>
          <a:p>
            <a:pPr marL="0" indent="0">
              <a:buNone/>
            </a:pPr>
            <a:r>
              <a:rPr lang="ru-RU" b="1" dirty="0" smtClean="0"/>
              <a:t>Опросник из 21 утверждения.</a:t>
            </a:r>
            <a:endParaRPr lang="ru-RU" b="1" dirty="0"/>
          </a:p>
          <a:p>
            <a:pPr marL="0" indent="0" algn="just">
              <a:buNone/>
            </a:pPr>
            <a:r>
              <a:rPr lang="ru-RU" b="1" dirty="0"/>
              <a:t>Консультация психиатра, применение антидепрессантов.</a:t>
            </a:r>
          </a:p>
          <a:p>
            <a:r>
              <a:rPr lang="ru-RU" dirty="0"/>
              <a:t>Средней степени тяжести (16-19 баллов) снижение дозы </a:t>
            </a:r>
            <a:r>
              <a:rPr lang="ru-RU" dirty="0" err="1"/>
              <a:t>пегилированного</a:t>
            </a:r>
            <a:r>
              <a:rPr lang="ru-RU" dirty="0"/>
              <a:t> интерферона</a:t>
            </a:r>
          </a:p>
          <a:p>
            <a:pPr marL="0" indent="0" algn="just">
              <a:buNone/>
            </a:pPr>
            <a:r>
              <a:rPr lang="ru-RU" dirty="0"/>
              <a:t>При отсутствии улучшения в течение 4 недель-дальнейшее снижение дозы</a:t>
            </a:r>
          </a:p>
          <a:p>
            <a:r>
              <a:rPr lang="ru-RU" dirty="0"/>
              <a:t>Тяжелой степени тяжести (20 и более по шкале Бека)</a:t>
            </a:r>
          </a:p>
          <a:p>
            <a:pPr marL="0" indent="0" algn="just">
              <a:buNone/>
            </a:pPr>
            <a:r>
              <a:rPr lang="ru-RU" dirty="0"/>
              <a:t>     или высказывания суицидальных мыслей или              попытка суицида –</a:t>
            </a:r>
            <a:r>
              <a:rPr lang="ru-RU" b="1" dirty="0"/>
              <a:t>полная отмена противовирусной терапии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147248" cy="864096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Депрессия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076"/>
            <a:ext cx="1158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965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147248" cy="5415880"/>
          </a:xfrm>
        </p:spPr>
        <p:txBody>
          <a:bodyPr>
            <a:normAutofit/>
          </a:bodyPr>
          <a:lstStyle/>
          <a:p>
            <a:r>
              <a:rPr lang="ru-RU" sz="2000" dirty="0"/>
              <a:t> </a:t>
            </a:r>
          </a:p>
          <a:p>
            <a:r>
              <a:rPr lang="ru-RU" sz="2000" dirty="0"/>
              <a:t>А. Мне не грустно.</a:t>
            </a:r>
          </a:p>
          <a:p>
            <a:r>
              <a:rPr lang="ru-RU" sz="2000" dirty="0"/>
              <a:t>Б. Мне грустно или тоскливо.</a:t>
            </a:r>
          </a:p>
          <a:p>
            <a:r>
              <a:rPr lang="ru-RU" sz="2000" dirty="0"/>
              <a:t>В. Мне все время тоскливо или грустно, и я ничего не могу с собой поделать.</a:t>
            </a:r>
          </a:p>
          <a:p>
            <a:r>
              <a:rPr lang="ru-RU" sz="2000" dirty="0"/>
              <a:t>Г. Мне так грустно или печально, что я не могу этого вынести.</a:t>
            </a:r>
          </a:p>
          <a:p>
            <a:pPr marL="0" indent="0">
              <a:buNone/>
            </a:pPr>
            <a:r>
              <a:rPr lang="ru-RU" sz="2000" dirty="0"/>
              <a:t> </a:t>
            </a:r>
          </a:p>
          <a:p>
            <a:r>
              <a:rPr lang="ru-RU" sz="2000" dirty="0"/>
              <a:t>А. У меня не потерян интерес к другим людям.</a:t>
            </a:r>
          </a:p>
          <a:p>
            <a:r>
              <a:rPr lang="ru-RU" sz="2000" dirty="0"/>
              <a:t>Б. Я меньше, чем бывало, интересуюсь другими людьми.</a:t>
            </a:r>
          </a:p>
          <a:p>
            <a:r>
              <a:rPr lang="ru-RU" sz="2000" dirty="0"/>
              <a:t>В. У меня потерян почти весь интерес к другим людям, и почти нет никаких чувств к ним.</a:t>
            </a:r>
          </a:p>
          <a:p>
            <a:r>
              <a:rPr lang="ru-RU" sz="2000" dirty="0"/>
              <a:t>Г. У меня потерян всякий интерес к другим людям, и они меня совершенно не заботят.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352928" cy="57606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Шкала Бека оценки депрессивных проявлений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944117" cy="938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177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Тяжелая депрессия</a:t>
            </a:r>
          </a:p>
          <a:p>
            <a:r>
              <a:rPr lang="ru-RU" dirty="0" smtClean="0"/>
              <a:t>Снижение уровня гемоглобина 85 г/л и менее</a:t>
            </a:r>
          </a:p>
          <a:p>
            <a:r>
              <a:rPr lang="ru-RU" dirty="0"/>
              <a:t>Снижение уровня </a:t>
            </a:r>
            <a:r>
              <a:rPr lang="ru-RU" dirty="0" smtClean="0"/>
              <a:t>тромбоцитов менее  25  000в 1 </a:t>
            </a:r>
            <a:r>
              <a:rPr lang="ru-RU" dirty="0" err="1" smtClean="0"/>
              <a:t>мкл</a:t>
            </a:r>
            <a:endParaRPr lang="ru-RU" dirty="0"/>
          </a:p>
          <a:p>
            <a:r>
              <a:rPr lang="ru-RU" altLang="ru-RU" sz="2400" dirty="0"/>
              <a:t>При абсолютном числе нейтрофилов </a:t>
            </a:r>
            <a:r>
              <a:rPr lang="en-US" altLang="ru-RU" sz="2400" dirty="0"/>
              <a:t>&lt;</a:t>
            </a:r>
            <a:r>
              <a:rPr lang="ru-RU" altLang="ru-RU" sz="2400" dirty="0"/>
              <a:t>500 в 1 </a:t>
            </a:r>
            <a:r>
              <a:rPr lang="ru-RU" altLang="ru-RU" sz="2400" dirty="0" err="1"/>
              <a:t>мкл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Отмена лечения противовирусными препаратами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076"/>
            <a:ext cx="1158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106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500306"/>
            <a:ext cx="7353224" cy="9286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536"/>
            <a:ext cx="1158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04248" y="5957380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Гуляева С.С.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Тел.89108906965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131840" y="380178"/>
            <a:ext cx="3111199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28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00034" y="2428868"/>
            <a:ext cx="1857388" cy="178595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55576" y="3000372"/>
            <a:ext cx="124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ХГС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43174" y="1785926"/>
            <a:ext cx="1857388" cy="8572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43174" y="3929066"/>
            <a:ext cx="1857388" cy="8572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5000628" y="3071810"/>
            <a:ext cx="642942" cy="42862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714612" y="200024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Цирроз печени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43174" y="4071942"/>
            <a:ext cx="1857388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Гепатоцеллюлярная карцинома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072198" y="857232"/>
            <a:ext cx="2143140" cy="8572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00760" y="2786058"/>
            <a:ext cx="2428892" cy="100013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72198" y="4714884"/>
            <a:ext cx="2143140" cy="9286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215074" y="1071546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Инвалидизация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72198" y="2857496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Снижение продолжительности жизни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72198" y="4857760"/>
            <a:ext cx="207170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Снижение качества жизни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2844" y="5786454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Пациент с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ко-инфекцией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для лечения 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хронического гепатита С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 rot="19331564">
            <a:off x="4993081" y="1509373"/>
            <a:ext cx="642942" cy="42862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2021873">
            <a:off x="4929190" y="4500570"/>
            <a:ext cx="642942" cy="42862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076"/>
            <a:ext cx="1158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76872"/>
            <a:ext cx="8147248" cy="404772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Гриппоподобный синдром</a:t>
            </a:r>
          </a:p>
          <a:p>
            <a:r>
              <a:rPr lang="ru-RU" sz="2000" dirty="0" smtClean="0"/>
              <a:t>Депрессия</a:t>
            </a:r>
          </a:p>
          <a:p>
            <a:r>
              <a:rPr lang="ru-RU" sz="2000" dirty="0" smtClean="0"/>
              <a:t>Снижение массы тела</a:t>
            </a:r>
          </a:p>
          <a:p>
            <a:r>
              <a:rPr lang="ru-RU" sz="2000" dirty="0" smtClean="0"/>
              <a:t> </a:t>
            </a:r>
            <a:r>
              <a:rPr lang="ru-RU" sz="2000" dirty="0" err="1" smtClean="0"/>
              <a:t>Аллопеция</a:t>
            </a:r>
            <a:endParaRPr lang="ru-RU" sz="2000" dirty="0" smtClean="0"/>
          </a:p>
          <a:p>
            <a:r>
              <a:rPr lang="ru-RU" sz="2000" dirty="0" smtClean="0"/>
              <a:t>Тромбоцитопения</a:t>
            </a:r>
          </a:p>
          <a:p>
            <a:r>
              <a:rPr lang="ru-RU" sz="2000" dirty="0" smtClean="0"/>
              <a:t>Лейкопения</a:t>
            </a:r>
          </a:p>
          <a:p>
            <a:r>
              <a:rPr lang="ru-RU" sz="2000" dirty="0" smtClean="0"/>
              <a:t>Диарея</a:t>
            </a:r>
          </a:p>
          <a:p>
            <a:r>
              <a:rPr lang="ru-RU" sz="2000" dirty="0" smtClean="0"/>
              <a:t>Одышка</a:t>
            </a:r>
          </a:p>
          <a:p>
            <a:r>
              <a:rPr lang="ru-RU" sz="2000" dirty="0" smtClean="0"/>
              <a:t>Кашель</a:t>
            </a:r>
          </a:p>
          <a:p>
            <a:r>
              <a:rPr lang="ru-RU" sz="2000" dirty="0" smtClean="0"/>
              <a:t>Тератогенные </a:t>
            </a:r>
            <a:r>
              <a:rPr lang="ru-RU" sz="2000" dirty="0" err="1" smtClean="0"/>
              <a:t>эмбриотоксические</a:t>
            </a:r>
            <a:r>
              <a:rPr lang="ru-RU" sz="2000" dirty="0" smtClean="0"/>
              <a:t> эффекты</a:t>
            </a:r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632848" cy="50405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Наиболее  частые побочные эффекты</a:t>
            </a:r>
            <a:br>
              <a:rPr lang="ru-RU" sz="3200" dirty="0" smtClean="0">
                <a:solidFill>
                  <a:schemeClr val="tx1"/>
                </a:solidFill>
                <a:latin typeface="+mn-lt"/>
              </a:rPr>
            </a:br>
            <a:r>
              <a:rPr lang="ru-RU" sz="3200" dirty="0" err="1" smtClean="0">
                <a:solidFill>
                  <a:schemeClr val="tx1"/>
                </a:solidFill>
                <a:latin typeface="+mn-lt"/>
              </a:rPr>
              <a:t>интерферонотерапии+рибавирин</a:t>
            </a:r>
            <a:endParaRPr lang="ru-RU" sz="32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076"/>
            <a:ext cx="1158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844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08911" cy="4281339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Аутоиммунный </a:t>
            </a:r>
            <a:r>
              <a:rPr lang="ru-RU" sz="2000" dirty="0" err="1" smtClean="0"/>
              <a:t>тиреоидит</a:t>
            </a:r>
            <a:endParaRPr lang="ru-RU" sz="2000" dirty="0" smtClean="0"/>
          </a:p>
          <a:p>
            <a:r>
              <a:rPr lang="ru-RU" sz="2000" dirty="0" smtClean="0"/>
              <a:t>Сахарный диабет</a:t>
            </a:r>
          </a:p>
          <a:p>
            <a:r>
              <a:rPr lang="ru-RU" sz="2000" dirty="0" err="1" smtClean="0"/>
              <a:t>Фиброзирующий</a:t>
            </a:r>
            <a:r>
              <a:rPr lang="ru-RU" sz="2000" dirty="0" smtClean="0"/>
              <a:t> </a:t>
            </a:r>
            <a:r>
              <a:rPr lang="ru-RU" sz="2000" dirty="0" err="1" smtClean="0"/>
              <a:t>альвеолит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ru-RU" sz="2000" dirty="0" err="1"/>
              <a:t>Саркоидоз</a:t>
            </a:r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2000" dirty="0" err="1"/>
              <a:t>Ретинопатия</a:t>
            </a:r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2000" dirty="0" err="1" smtClean="0"/>
              <a:t>Волчаночноподобный</a:t>
            </a:r>
            <a:r>
              <a:rPr lang="ru-RU" sz="2000" dirty="0" smtClean="0"/>
              <a:t> </a:t>
            </a:r>
            <a:r>
              <a:rPr lang="ru-RU" sz="2000" dirty="0"/>
              <a:t>синдром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Аутоиммунный </a:t>
            </a:r>
            <a:r>
              <a:rPr lang="ru-RU" sz="2000" dirty="0"/>
              <a:t>гепатит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Периферическая </a:t>
            </a:r>
            <a:r>
              <a:rPr lang="ru-RU" sz="2000" dirty="0" err="1"/>
              <a:t>нейропатия</a:t>
            </a:r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2000" dirty="0" err="1"/>
              <a:t>Нейросенсорная</a:t>
            </a:r>
            <a:r>
              <a:rPr lang="ru-RU" sz="2000" dirty="0"/>
              <a:t> тугоухость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Язвенный колит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Энцефалопатия </a:t>
            </a:r>
            <a:r>
              <a:rPr lang="ru-RU" sz="2000" dirty="0" err="1"/>
              <a:t>Хашимото</a:t>
            </a:r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2000" dirty="0"/>
              <a:t>Обострение псориаза</a:t>
            </a:r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7927"/>
            <a:ext cx="8147248" cy="86409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Тяжелые и редкие побочные эффекты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076"/>
            <a:ext cx="1158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575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496944" cy="490291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</a:rPr>
              <a:t>Гриппоподобный синдром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None/>
            </a:pPr>
            <a:endParaRPr lang="ru-RU" altLang="ru-RU" sz="2000" u="sng" dirty="0"/>
          </a:p>
          <a:p>
            <a:pPr lvl="2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800" dirty="0"/>
              <a:t>парацетамол</a:t>
            </a:r>
          </a:p>
          <a:p>
            <a:pPr lvl="2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800" dirty="0" smtClean="0"/>
              <a:t>НПВП</a:t>
            </a:r>
          </a:p>
          <a:p>
            <a:pPr lvl="2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800" dirty="0"/>
              <a:t>о</a:t>
            </a:r>
            <a:r>
              <a:rPr lang="ru-RU" altLang="ru-RU" sz="1800" dirty="0" smtClean="0"/>
              <a:t>бильное питье</a:t>
            </a:r>
            <a:endParaRPr lang="en-US" altLang="ru-RU" sz="1800" dirty="0" smtClean="0"/>
          </a:p>
          <a:p>
            <a:pPr lvl="2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800" dirty="0" err="1"/>
              <a:t>и</a:t>
            </a:r>
            <a:r>
              <a:rPr lang="ru-RU" altLang="ru-RU" sz="1800" dirty="0" err="1" smtClean="0"/>
              <a:t>ньекция</a:t>
            </a:r>
            <a:r>
              <a:rPr lang="ru-RU" altLang="ru-RU" sz="1800" dirty="0" smtClean="0"/>
              <a:t> на конец недели(пятница),в вечерние часы,</a:t>
            </a:r>
          </a:p>
          <a:p>
            <a:pPr lvl="2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800" dirty="0"/>
              <a:t>в</a:t>
            </a:r>
            <a:r>
              <a:rPr lang="ru-RU" altLang="ru-RU" sz="1800" dirty="0" smtClean="0"/>
              <a:t>ыраженность иммунной системы-предиктор </a:t>
            </a:r>
            <a:r>
              <a:rPr lang="ru-RU" altLang="ru-RU" sz="1800" dirty="0" smtClean="0"/>
              <a:t>эффективности лечения</a:t>
            </a:r>
            <a:endParaRPr lang="ru-RU" altLang="ru-RU" sz="1800" dirty="0"/>
          </a:p>
          <a:p>
            <a:pPr lvl="2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altLang="ru-RU" dirty="0"/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ru-RU" altLang="ru-RU" sz="2000" dirty="0"/>
              <a:t>Миалгии, </a:t>
            </a:r>
            <a:r>
              <a:rPr lang="ru-RU" altLang="ru-RU" sz="2000" dirty="0" smtClean="0"/>
              <a:t>артралгии</a:t>
            </a:r>
          </a:p>
          <a:p>
            <a:pPr lvl="2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altLang="ru-RU" u="sng" dirty="0"/>
          </a:p>
          <a:p>
            <a:pPr lvl="2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800" dirty="0" smtClean="0"/>
              <a:t>НПВП</a:t>
            </a:r>
            <a:endParaRPr lang="ru-RU" altLang="ru-RU" sz="1800" dirty="0"/>
          </a:p>
          <a:p>
            <a:pPr lvl="2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altLang="ru-RU" sz="1800" dirty="0"/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ru-RU" altLang="ru-RU" sz="2000" dirty="0"/>
              <a:t>Головная </a:t>
            </a:r>
            <a:r>
              <a:rPr lang="ru-RU" altLang="ru-RU" sz="2000" dirty="0" smtClean="0"/>
              <a:t>боль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ru-RU" altLang="ru-RU" sz="2000" u="sng" dirty="0"/>
          </a:p>
          <a:p>
            <a:pPr lvl="2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800" dirty="0"/>
              <a:t>увеличение приема жидкости</a:t>
            </a:r>
          </a:p>
          <a:p>
            <a:pPr lvl="2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800" dirty="0"/>
              <a:t>лечение анемии</a:t>
            </a:r>
          </a:p>
          <a:p>
            <a:pPr lvl="2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altLang="ru-RU" sz="1800" dirty="0"/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ru-RU" altLang="ru-RU" sz="2000" dirty="0"/>
              <a:t>Кожный зуд и сыпь, раздражение в местах </a:t>
            </a:r>
            <a:r>
              <a:rPr lang="ru-RU" altLang="ru-RU" sz="2000" dirty="0" smtClean="0"/>
              <a:t>инъекций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ru-RU" altLang="ru-RU" sz="2000" dirty="0"/>
          </a:p>
          <a:p>
            <a:pPr lvl="2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800" dirty="0"/>
              <a:t>кортикостероидные мази</a:t>
            </a:r>
          </a:p>
          <a:p>
            <a:pPr lvl="2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800" dirty="0"/>
              <a:t>местные НПВП-средства (</a:t>
            </a:r>
            <a:r>
              <a:rPr lang="ru-RU" altLang="ru-RU" sz="1800" dirty="0" err="1"/>
              <a:t>Дипросалик</a:t>
            </a:r>
            <a:r>
              <a:rPr lang="en-US" altLang="ru-RU" sz="1800" baseline="30000" dirty="0">
                <a:cs typeface="Arial" charset="0"/>
              </a:rPr>
              <a:t>®</a:t>
            </a:r>
            <a:r>
              <a:rPr lang="ru-RU" altLang="ru-RU" sz="1800" dirty="0">
                <a:cs typeface="Arial" charset="0"/>
              </a:rPr>
              <a:t>)</a:t>
            </a:r>
          </a:p>
          <a:p>
            <a:pPr lvl="2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800" dirty="0">
                <a:cs typeface="Arial" charset="0"/>
              </a:rPr>
              <a:t>цинк-содержащие мази (</a:t>
            </a:r>
            <a:r>
              <a:rPr lang="ru-RU" altLang="ru-RU" sz="1800" dirty="0" err="1">
                <a:cs typeface="Arial" charset="0"/>
              </a:rPr>
              <a:t>Тридерм</a:t>
            </a:r>
            <a:r>
              <a:rPr lang="ru-RU" altLang="ru-RU" sz="1800" dirty="0">
                <a:cs typeface="Arial" charset="0"/>
              </a:rPr>
              <a:t> </a:t>
            </a:r>
            <a:r>
              <a:rPr lang="en-US" altLang="ru-RU" sz="1800" baseline="30000" dirty="0">
                <a:cs typeface="Arial" charset="0"/>
              </a:rPr>
              <a:t>®</a:t>
            </a:r>
            <a:r>
              <a:rPr lang="ru-RU" altLang="ru-RU" sz="1800" dirty="0"/>
              <a:t>)</a:t>
            </a:r>
          </a:p>
          <a:p>
            <a:pPr lvl="2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800" dirty="0"/>
              <a:t>смена места введения </a:t>
            </a:r>
            <a:r>
              <a:rPr lang="ru-RU" altLang="ru-RU" sz="1800" dirty="0" smtClean="0"/>
              <a:t>препарата</a:t>
            </a:r>
            <a:endParaRPr lang="ru-RU" alt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63272" cy="8640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Коррекция побочных эффектов ПВТ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486"/>
            <a:ext cx="1187623" cy="1181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3695" y="1700808"/>
            <a:ext cx="8510793" cy="4896544"/>
          </a:xfrm>
        </p:spPr>
        <p:txBody>
          <a:bodyPr>
            <a:noAutofit/>
          </a:bodyPr>
          <a:lstStyle/>
          <a:p>
            <a:r>
              <a:rPr lang="ru-RU" sz="1800" dirty="0"/>
              <a:t>Кашель</a:t>
            </a:r>
          </a:p>
          <a:p>
            <a:pPr marL="0" indent="0" algn="just">
              <a:buNone/>
            </a:pPr>
            <a:r>
              <a:rPr lang="ru-RU" sz="1800" dirty="0" smtClean="0"/>
              <a:t>	-</a:t>
            </a:r>
            <a:r>
              <a:rPr lang="ru-RU" sz="1600" dirty="0" smtClean="0"/>
              <a:t>гидратация </a:t>
            </a:r>
            <a:r>
              <a:rPr lang="ru-RU" sz="1600" dirty="0"/>
              <a:t>организма (прием не менее 2 л жидкости в сутки)</a:t>
            </a:r>
          </a:p>
          <a:p>
            <a:pPr marL="0" indent="0" algn="just">
              <a:buNone/>
            </a:pPr>
            <a:r>
              <a:rPr lang="ru-RU" sz="1600" dirty="0" smtClean="0"/>
              <a:t>	-корень </a:t>
            </a:r>
            <a:r>
              <a:rPr lang="ru-RU" sz="1600" dirty="0"/>
              <a:t>солодки (</a:t>
            </a:r>
            <a:r>
              <a:rPr lang="ru-RU" sz="1600" dirty="0" err="1"/>
              <a:t>глицирризин</a:t>
            </a:r>
            <a:r>
              <a:rPr lang="ru-RU" sz="1600" dirty="0"/>
              <a:t>)</a:t>
            </a:r>
          </a:p>
          <a:p>
            <a:pPr marL="0" indent="0">
              <a:buNone/>
            </a:pPr>
            <a:r>
              <a:rPr lang="ru-RU" sz="1600" dirty="0" smtClean="0"/>
              <a:t>	-ч</a:t>
            </a:r>
            <a:r>
              <a:rPr lang="ru-RU" sz="1600" dirty="0" smtClean="0"/>
              <a:t>абрец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	-а</a:t>
            </a:r>
            <a:r>
              <a:rPr lang="ru-RU" sz="1600" dirty="0" smtClean="0"/>
              <a:t>нтигистаминные препарат</a:t>
            </a:r>
            <a:r>
              <a:rPr lang="ru-RU" sz="1800" dirty="0" smtClean="0"/>
              <a:t>ы</a:t>
            </a:r>
            <a:endParaRPr lang="ru-RU" sz="1800" dirty="0"/>
          </a:p>
          <a:p>
            <a:r>
              <a:rPr lang="ru-RU" sz="1800" dirty="0"/>
              <a:t>Выпадение волос, </a:t>
            </a:r>
            <a:r>
              <a:rPr lang="ru-RU" sz="1800" dirty="0" err="1" smtClean="0"/>
              <a:t>аллопеция</a:t>
            </a:r>
            <a:r>
              <a:rPr lang="ru-RU" sz="1800" dirty="0" smtClean="0"/>
              <a:t> 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	</a:t>
            </a:r>
            <a:r>
              <a:rPr lang="ru-RU" sz="1600" dirty="0" smtClean="0"/>
              <a:t>-цинк- </a:t>
            </a:r>
            <a:r>
              <a:rPr lang="ru-RU" sz="1600" dirty="0"/>
              <a:t>или </a:t>
            </a:r>
            <a:r>
              <a:rPr lang="ru-RU" sz="1600" dirty="0" err="1"/>
              <a:t>миноксидил</a:t>
            </a:r>
            <a:r>
              <a:rPr lang="ru-RU" sz="1600" dirty="0"/>
              <a:t>-содержащие средства для </a:t>
            </a:r>
            <a:r>
              <a:rPr lang="ru-RU" sz="1600" dirty="0" smtClean="0"/>
              <a:t>укрепления</a:t>
            </a:r>
          </a:p>
          <a:p>
            <a:pPr marL="0" indent="0">
              <a:buNone/>
            </a:pPr>
            <a:r>
              <a:rPr lang="ru-RU" sz="1600" dirty="0"/>
              <a:t>	</a:t>
            </a:r>
            <a:r>
              <a:rPr lang="ru-RU" sz="1600" dirty="0" smtClean="0"/>
              <a:t> </a:t>
            </a:r>
            <a:r>
              <a:rPr lang="ru-RU" sz="1600" dirty="0"/>
              <a:t>волос (</a:t>
            </a:r>
            <a:r>
              <a:rPr lang="ru-RU" sz="1600" dirty="0" err="1"/>
              <a:t>Фридерм</a:t>
            </a:r>
            <a:r>
              <a:rPr lang="ru-RU" sz="1600" dirty="0"/>
              <a:t> </a:t>
            </a:r>
            <a:r>
              <a:rPr lang="ru-RU" sz="1600" dirty="0" smtClean="0"/>
              <a:t>®)</a:t>
            </a:r>
            <a:endParaRPr lang="ru-RU" sz="1600" dirty="0"/>
          </a:p>
          <a:p>
            <a:r>
              <a:rPr lang="ru-RU" sz="1800" dirty="0"/>
              <a:t>Общая слабость (астенический синдром)</a:t>
            </a:r>
          </a:p>
          <a:p>
            <a:pPr marL="0" indent="0">
              <a:buNone/>
            </a:pPr>
            <a:r>
              <a:rPr lang="ru-RU" sz="1800" dirty="0" smtClean="0"/>
              <a:t>	</a:t>
            </a:r>
            <a:r>
              <a:rPr lang="ru-RU" sz="1600" dirty="0" smtClean="0"/>
              <a:t>-физическая </a:t>
            </a:r>
            <a:r>
              <a:rPr lang="ru-RU" sz="1600" dirty="0" smtClean="0"/>
              <a:t>активность </a:t>
            </a:r>
          </a:p>
          <a:p>
            <a:pPr marL="0" indent="0">
              <a:buNone/>
            </a:pPr>
            <a:r>
              <a:rPr lang="ru-RU" sz="1600" dirty="0" smtClean="0"/>
              <a:t>	-обильное </a:t>
            </a:r>
            <a:r>
              <a:rPr lang="ru-RU" sz="1600" dirty="0" smtClean="0"/>
              <a:t>питье</a:t>
            </a:r>
          </a:p>
          <a:p>
            <a:r>
              <a:rPr lang="ru-RU" sz="1800" dirty="0" smtClean="0"/>
              <a:t>Бессонница, раздражительность, депрессия</a:t>
            </a:r>
          </a:p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	</a:t>
            </a:r>
            <a:r>
              <a:rPr lang="ru-RU" sz="1600" dirty="0" smtClean="0"/>
              <a:t>-умеренные </a:t>
            </a:r>
            <a:r>
              <a:rPr lang="ru-RU" sz="1600" dirty="0" smtClean="0"/>
              <a:t>физические нагрузки, обильное питье</a:t>
            </a:r>
          </a:p>
          <a:p>
            <a:pPr marL="0" indent="0"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	-</a:t>
            </a:r>
            <a:r>
              <a:rPr lang="ru-RU" sz="1600" dirty="0" err="1" smtClean="0"/>
              <a:t>гептрал</a:t>
            </a:r>
            <a:r>
              <a:rPr lang="ru-RU" sz="1600" dirty="0" smtClean="0"/>
              <a:t> </a:t>
            </a:r>
            <a:r>
              <a:rPr lang="ru-RU" sz="1600" dirty="0" smtClean="0"/>
              <a:t>–антидепрессивный эффект</a:t>
            </a:r>
          </a:p>
          <a:p>
            <a:pPr marL="0" indent="0"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	-консультация </a:t>
            </a:r>
            <a:r>
              <a:rPr lang="ru-RU" sz="1600" dirty="0" smtClean="0"/>
              <a:t>психиатра</a:t>
            </a:r>
            <a:endParaRPr lang="ru-RU" sz="1600" dirty="0"/>
          </a:p>
          <a:p>
            <a:pPr marL="0" indent="0"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	-тетрациклические </a:t>
            </a:r>
            <a:r>
              <a:rPr lang="ru-RU" sz="1600" dirty="0"/>
              <a:t>антидепрессанты (</a:t>
            </a:r>
            <a:r>
              <a:rPr lang="ru-RU" sz="1600" dirty="0" err="1"/>
              <a:t>Леривон</a:t>
            </a:r>
            <a:r>
              <a:rPr lang="ru-RU" sz="1600" dirty="0"/>
              <a:t>, </a:t>
            </a:r>
            <a:r>
              <a:rPr lang="ru-RU" sz="1600" dirty="0" err="1"/>
              <a:t>Ремерон</a:t>
            </a:r>
            <a:r>
              <a:rPr lang="ru-RU" sz="1800" dirty="0"/>
              <a:t>)</a:t>
            </a:r>
          </a:p>
          <a:p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7510"/>
            <a:ext cx="7776864" cy="57606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400" dirty="0" smtClean="0">
                <a:solidFill>
                  <a:schemeClr val="tx1"/>
                </a:solidFill>
              </a:rPr>
              <a:t>Коррекция </a:t>
            </a:r>
            <a:r>
              <a:rPr lang="ru-RU" sz="2400" dirty="0">
                <a:solidFill>
                  <a:schemeClr val="tx1"/>
                </a:solidFill>
              </a:rPr>
              <a:t>побочных эффектов ПВТ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100"/>
            <a:ext cx="1115615" cy="1109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636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56992"/>
            <a:ext cx="8219256" cy="2967608"/>
          </a:xfrm>
        </p:spPr>
        <p:txBody>
          <a:bodyPr/>
          <a:lstStyle/>
          <a:p>
            <a:r>
              <a:rPr lang="ru-RU" dirty="0" smtClean="0"/>
              <a:t>Контрацепция (оба партнера)в период ПВТ и 6 </a:t>
            </a:r>
            <a:r>
              <a:rPr lang="ru-RU" dirty="0" err="1" smtClean="0"/>
              <a:t>мес</a:t>
            </a:r>
            <a:r>
              <a:rPr lang="ru-RU" dirty="0" smtClean="0"/>
              <a:t> после окончания лечения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8874" y="338328"/>
            <a:ext cx="7527925" cy="125272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Тератогенные и </a:t>
            </a:r>
            <a:r>
              <a:rPr lang="ru-RU" sz="3200" dirty="0" err="1" smtClean="0">
                <a:solidFill>
                  <a:schemeClr val="tx1"/>
                </a:solidFill>
              </a:rPr>
              <a:t>эмбриотоксические</a:t>
            </a:r>
            <a:r>
              <a:rPr lang="ru-RU" sz="3200" dirty="0" smtClean="0">
                <a:solidFill>
                  <a:schemeClr val="tx1"/>
                </a:solidFill>
              </a:rPr>
              <a:t> эффекты </a:t>
            </a:r>
            <a:r>
              <a:rPr lang="ru-RU" sz="3200" dirty="0" err="1" smtClean="0">
                <a:solidFill>
                  <a:schemeClr val="tx1"/>
                </a:solidFill>
              </a:rPr>
              <a:t>рибавирина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076"/>
            <a:ext cx="1158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853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71600"/>
            <a:ext cx="8496944" cy="539775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SzPct val="120000"/>
              <a:buNone/>
            </a:pPr>
            <a:r>
              <a:rPr lang="ru-RU" altLang="ru-RU" sz="2400" dirty="0" smtClean="0"/>
              <a:t> </a:t>
            </a:r>
            <a:r>
              <a:rPr lang="ru-RU" altLang="ru-RU" sz="2400" b="1" u="sng" dirty="0" smtClean="0"/>
              <a:t>Связана </a:t>
            </a:r>
            <a:r>
              <a:rPr lang="ru-RU" altLang="ru-RU" sz="2400" b="1" u="sng" dirty="0" smtClean="0"/>
              <a:t>с приемом </a:t>
            </a:r>
            <a:r>
              <a:rPr lang="ru-RU" altLang="ru-RU" sz="2400" b="1" u="sng" dirty="0" err="1" smtClean="0"/>
              <a:t>рибавирина</a:t>
            </a:r>
            <a:endParaRPr lang="ru-RU" altLang="ru-RU" sz="2400" b="1" u="sng" dirty="0" smtClean="0"/>
          </a:p>
          <a:p>
            <a:pPr>
              <a:lnSpc>
                <a:spcPct val="110000"/>
              </a:lnSpc>
              <a:buSzPct val="120000"/>
              <a:buFont typeface="Wingdings" panose="05000000000000000000" pitchFamily="2" charset="2"/>
              <a:buChar char="ü"/>
            </a:pPr>
            <a:r>
              <a:rPr lang="ru-RU" altLang="ru-RU" sz="2400" dirty="0" smtClean="0"/>
              <a:t>  При </a:t>
            </a:r>
            <a:r>
              <a:rPr lang="ru-RU" altLang="ru-RU" sz="2400" dirty="0" smtClean="0"/>
              <a:t>снижении уровня </a:t>
            </a:r>
            <a:r>
              <a:rPr lang="en-US" altLang="ru-RU" sz="2400" dirty="0" err="1" smtClean="0"/>
              <a:t>Hb</a:t>
            </a:r>
            <a:r>
              <a:rPr lang="ru-RU" altLang="ru-RU" sz="2400" dirty="0" smtClean="0"/>
              <a:t> </a:t>
            </a:r>
            <a:r>
              <a:rPr lang="en-US" altLang="ru-RU" sz="2400" dirty="0" smtClean="0"/>
              <a:t>&lt;10 </a:t>
            </a:r>
            <a:r>
              <a:rPr lang="ru-RU" altLang="ru-RU" sz="2400" dirty="0" smtClean="0"/>
              <a:t>г/</a:t>
            </a:r>
            <a:r>
              <a:rPr lang="ru-RU" altLang="ru-RU" sz="2400" dirty="0" err="1" smtClean="0"/>
              <a:t>дл</a:t>
            </a:r>
            <a:r>
              <a:rPr lang="ru-RU" altLang="ru-RU" sz="2400" dirty="0" smtClean="0"/>
              <a:t> от исходного уровня – снижение дозы </a:t>
            </a:r>
            <a:r>
              <a:rPr lang="ru-RU" altLang="ru-RU" sz="2400" dirty="0" err="1" smtClean="0"/>
              <a:t>рибавирина</a:t>
            </a:r>
            <a:r>
              <a:rPr lang="ru-RU" altLang="ru-RU" sz="2400" dirty="0" smtClean="0"/>
              <a:t> до 600 мг в день</a:t>
            </a:r>
            <a:endParaRPr lang="en-US" altLang="ru-RU" sz="2400" dirty="0" smtClean="0"/>
          </a:p>
          <a:p>
            <a:pPr>
              <a:lnSpc>
                <a:spcPct val="110000"/>
              </a:lnSpc>
              <a:buSzPct val="120000"/>
              <a:buFont typeface="Wingdings" panose="05000000000000000000" pitchFamily="2" charset="2"/>
              <a:buChar char="ü"/>
            </a:pPr>
            <a:r>
              <a:rPr lang="ru-RU" altLang="ru-RU" sz="2400" dirty="0" smtClean="0"/>
              <a:t>  Прекращение </a:t>
            </a:r>
            <a:r>
              <a:rPr lang="ru-RU" altLang="ru-RU" sz="2400" dirty="0" err="1" smtClean="0"/>
              <a:t>рибавирина</a:t>
            </a:r>
            <a:r>
              <a:rPr lang="ru-RU" altLang="ru-RU" sz="2400" dirty="0" smtClean="0"/>
              <a:t> и </a:t>
            </a:r>
            <a:r>
              <a:rPr lang="ru-RU" altLang="ru-RU" sz="2400" dirty="0" err="1" smtClean="0"/>
              <a:t>пегинтерферона</a:t>
            </a:r>
            <a:r>
              <a:rPr lang="ru-RU" altLang="ru-RU" sz="2400" dirty="0" smtClean="0"/>
              <a:t> при снижении уровня </a:t>
            </a:r>
            <a:r>
              <a:rPr lang="en-US" altLang="ru-RU" sz="2400" dirty="0" err="1" smtClean="0"/>
              <a:t>Hb</a:t>
            </a:r>
            <a:r>
              <a:rPr lang="ru-RU" altLang="ru-RU" sz="2400" dirty="0" smtClean="0"/>
              <a:t> </a:t>
            </a:r>
            <a:r>
              <a:rPr lang="en-US" altLang="ru-RU" sz="2400" dirty="0" smtClean="0"/>
              <a:t>&lt;</a:t>
            </a:r>
            <a:r>
              <a:rPr lang="ru-RU" altLang="ru-RU" sz="2400" dirty="0" smtClean="0"/>
              <a:t>8,5</a:t>
            </a:r>
            <a:r>
              <a:rPr lang="en-US" altLang="ru-RU" sz="2400" dirty="0" smtClean="0"/>
              <a:t> </a:t>
            </a:r>
            <a:r>
              <a:rPr lang="ru-RU" altLang="ru-RU" sz="2400" dirty="0" smtClean="0"/>
              <a:t>г/</a:t>
            </a:r>
            <a:r>
              <a:rPr lang="ru-RU" altLang="ru-RU" sz="2400" dirty="0" err="1" smtClean="0"/>
              <a:t>дл</a:t>
            </a:r>
            <a:r>
              <a:rPr lang="ru-RU" altLang="ru-RU" sz="2400" dirty="0" smtClean="0"/>
              <a:t> </a:t>
            </a:r>
          </a:p>
          <a:p>
            <a:pPr>
              <a:lnSpc>
                <a:spcPct val="110000"/>
              </a:lnSpc>
              <a:buSzPct val="120000"/>
              <a:buFont typeface="Wingdings" panose="05000000000000000000" pitchFamily="2" charset="2"/>
              <a:buChar char="ü"/>
            </a:pPr>
            <a:r>
              <a:rPr lang="ru-RU" altLang="ru-RU" sz="2400" dirty="0" smtClean="0"/>
              <a:t>  Решение </a:t>
            </a:r>
            <a:r>
              <a:rPr lang="ru-RU" altLang="ru-RU" sz="2400" dirty="0"/>
              <a:t>вопроса о назначении </a:t>
            </a:r>
            <a:r>
              <a:rPr lang="ru-RU" altLang="ru-RU" sz="2400" dirty="0" err="1"/>
              <a:t>эритропоэтина</a:t>
            </a:r>
            <a:r>
              <a:rPr lang="ru-RU" altLang="ru-RU" sz="2400" dirty="0"/>
              <a:t>   (40 тыс. ед. в </a:t>
            </a:r>
            <a:r>
              <a:rPr lang="ru-RU" altLang="ru-RU" sz="2400" dirty="0" err="1"/>
              <a:t>нед</a:t>
            </a:r>
            <a:r>
              <a:rPr lang="ru-RU" altLang="ru-RU" sz="2400" dirty="0"/>
              <a:t>. п/к)</a:t>
            </a:r>
          </a:p>
          <a:p>
            <a:pPr>
              <a:lnSpc>
                <a:spcPct val="110000"/>
              </a:lnSpc>
              <a:buSzPct val="120000"/>
              <a:buFont typeface="Wingdings" panose="05000000000000000000" pitchFamily="2" charset="2"/>
              <a:buChar char="ü"/>
            </a:pPr>
            <a:r>
              <a:rPr lang="ru-RU" altLang="ru-RU" sz="2400" dirty="0"/>
              <a:t> </a:t>
            </a:r>
            <a:r>
              <a:rPr lang="ru-RU" altLang="ru-RU" sz="2400" dirty="0" smtClean="0"/>
              <a:t> Назначение </a:t>
            </a:r>
            <a:r>
              <a:rPr lang="ru-RU" altLang="ru-RU" sz="2400" dirty="0"/>
              <a:t>витамина Е (400 ед. 2-3 раза в день)</a:t>
            </a:r>
          </a:p>
          <a:p>
            <a:pPr marL="0" indent="0">
              <a:lnSpc>
                <a:spcPct val="110000"/>
              </a:lnSpc>
              <a:buSzPct val="120000"/>
              <a:buNone/>
            </a:pPr>
            <a:endParaRPr lang="ru-RU" altLang="ru-RU" dirty="0"/>
          </a:p>
          <a:p>
            <a:pPr marL="0" indent="0" algn="ctr">
              <a:lnSpc>
                <a:spcPct val="110000"/>
              </a:lnSpc>
              <a:buSzPct val="120000"/>
              <a:buNone/>
            </a:pPr>
            <a:r>
              <a:rPr lang="ru-RU" altLang="ru-RU" sz="2400" dirty="0" smtClean="0"/>
              <a:t>Необходимо </a:t>
            </a:r>
            <a:r>
              <a:rPr lang="ru-RU" altLang="ru-RU" sz="2400" dirty="0"/>
              <a:t>учитывать клиническую </a:t>
            </a:r>
            <a:r>
              <a:rPr lang="ru-RU" altLang="ru-RU" sz="2400" dirty="0" smtClean="0"/>
              <a:t>симптоматику</a:t>
            </a:r>
          </a:p>
          <a:p>
            <a:pPr marL="0" indent="0" algn="ctr">
              <a:lnSpc>
                <a:spcPct val="110000"/>
              </a:lnSpc>
              <a:buSzPct val="120000"/>
              <a:buNone/>
            </a:pPr>
            <a:r>
              <a:rPr lang="ru-RU" altLang="ru-RU" sz="2400" dirty="0" smtClean="0"/>
              <a:t>Пациенты, которым сократили дозу </a:t>
            </a:r>
            <a:r>
              <a:rPr lang="ru-RU" altLang="ru-RU" sz="2400" dirty="0" err="1" smtClean="0"/>
              <a:t>рибавирина</a:t>
            </a:r>
            <a:r>
              <a:rPr lang="ru-RU" altLang="ru-RU" sz="2400" dirty="0" smtClean="0"/>
              <a:t> </a:t>
            </a:r>
            <a:endParaRPr lang="ru-RU" altLang="ru-RU" sz="2400" dirty="0" smtClean="0"/>
          </a:p>
          <a:p>
            <a:pPr marL="0" indent="0" algn="ctr">
              <a:lnSpc>
                <a:spcPct val="110000"/>
              </a:lnSpc>
              <a:buSzPct val="120000"/>
              <a:buNone/>
            </a:pPr>
            <a:r>
              <a:rPr lang="ru-RU" altLang="ru-RU" sz="2400" dirty="0" smtClean="0"/>
              <a:t>до </a:t>
            </a:r>
            <a:r>
              <a:rPr lang="ru-RU" altLang="ru-RU" sz="2400" dirty="0" smtClean="0"/>
              <a:t>600 мг/день должны </a:t>
            </a:r>
            <a:r>
              <a:rPr lang="ru-RU" altLang="ru-RU" sz="2400" dirty="0" smtClean="0"/>
              <a:t>принимать</a:t>
            </a:r>
          </a:p>
          <a:p>
            <a:pPr marL="0" indent="0" algn="ctr">
              <a:lnSpc>
                <a:spcPct val="110000"/>
              </a:lnSpc>
              <a:buSzPct val="120000"/>
              <a:buNone/>
            </a:pPr>
            <a:r>
              <a:rPr lang="ru-RU" altLang="ru-RU" sz="2400" dirty="0" smtClean="0"/>
              <a:t> </a:t>
            </a:r>
            <a:r>
              <a:rPr lang="ru-RU" altLang="ru-RU" sz="2400" dirty="0" smtClean="0"/>
              <a:t>1 капсулу утром и 2 капсулы вечером.</a:t>
            </a:r>
          </a:p>
          <a:p>
            <a:pPr marL="0" indent="0">
              <a:lnSpc>
                <a:spcPct val="110000"/>
              </a:lnSpc>
              <a:buSzPct val="120000"/>
              <a:buNone/>
            </a:pPr>
            <a:endParaRPr lang="ru-RU" altLang="ru-RU" sz="2400" b="1" dirty="0"/>
          </a:p>
          <a:p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36904" cy="79208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Анемия </a:t>
            </a:r>
            <a:br>
              <a:rPr lang="ru-RU" sz="3200" dirty="0" smtClean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076"/>
            <a:ext cx="1158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574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219256" cy="491182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buSzTx/>
              <a:buFont typeface="Wingdings" panose="05000000000000000000" pitchFamily="2" charset="2"/>
              <a:buChar char="ü"/>
            </a:pPr>
            <a:r>
              <a:rPr lang="ru-RU" altLang="ru-RU" sz="2200" dirty="0"/>
              <a:t>При числе тромбоцитов </a:t>
            </a:r>
            <a:r>
              <a:rPr lang="en-US" altLang="ru-RU" sz="2200" dirty="0"/>
              <a:t>&lt;50</a:t>
            </a:r>
            <a:r>
              <a:rPr lang="ru-RU" altLang="ru-RU" sz="2200" dirty="0"/>
              <a:t> 000 в 1 </a:t>
            </a:r>
            <a:r>
              <a:rPr lang="ru-RU" altLang="ru-RU" sz="2200" dirty="0" err="1"/>
              <a:t>мкл</a:t>
            </a:r>
            <a:endParaRPr lang="ru-RU" altLang="ru-RU" sz="2200" dirty="0"/>
          </a:p>
          <a:p>
            <a:pPr>
              <a:lnSpc>
                <a:spcPct val="115000"/>
              </a:lnSpc>
              <a:buSzPct val="120000"/>
              <a:buFont typeface="Wingdings" pitchFamily="2" charset="2"/>
              <a:buNone/>
            </a:pPr>
            <a:r>
              <a:rPr lang="ru-RU" altLang="ru-RU" sz="2200" dirty="0"/>
              <a:t>    </a:t>
            </a:r>
            <a:r>
              <a:rPr lang="ru-RU" altLang="ru-RU" sz="2200" i="1" dirty="0"/>
              <a:t>- уменьшить дозу ИФН</a:t>
            </a:r>
            <a:r>
              <a:rPr lang="el-GR" altLang="ru-RU" sz="2200" i="1" dirty="0">
                <a:cs typeface="Tahoma" pitchFamily="34" charset="0"/>
              </a:rPr>
              <a:t>α</a:t>
            </a:r>
            <a:r>
              <a:rPr lang="ru-RU" altLang="ru-RU" sz="2200" i="1" dirty="0">
                <a:cs typeface="Tahoma" pitchFamily="34" charset="0"/>
              </a:rPr>
              <a:t> в 2 раза</a:t>
            </a:r>
            <a:endParaRPr lang="el-GR" altLang="ru-RU" sz="2200" i="1" dirty="0">
              <a:cs typeface="Tahoma" pitchFamily="34" charset="0"/>
            </a:endParaRPr>
          </a:p>
          <a:p>
            <a:pPr>
              <a:lnSpc>
                <a:spcPct val="115000"/>
              </a:lnSpc>
              <a:buSzPct val="120000"/>
              <a:buFont typeface="Wingdings" panose="05000000000000000000" pitchFamily="2" charset="2"/>
              <a:buChar char="ü"/>
            </a:pPr>
            <a:r>
              <a:rPr lang="ru-RU" altLang="ru-RU" sz="2200" dirty="0" smtClean="0"/>
              <a:t>При </a:t>
            </a:r>
            <a:r>
              <a:rPr lang="ru-RU" altLang="ru-RU" sz="2200" dirty="0"/>
              <a:t>количестве тромбоцитов </a:t>
            </a:r>
            <a:r>
              <a:rPr lang="en-US" altLang="ru-RU" sz="2200" dirty="0"/>
              <a:t>&lt;</a:t>
            </a:r>
            <a:r>
              <a:rPr lang="ru-RU" altLang="ru-RU" sz="2200" dirty="0"/>
              <a:t>25 000 в 1 </a:t>
            </a:r>
            <a:r>
              <a:rPr lang="ru-RU" altLang="ru-RU" sz="2200" dirty="0" err="1"/>
              <a:t>мкл</a:t>
            </a:r>
            <a:endParaRPr lang="ru-RU" altLang="ru-RU" sz="2200" dirty="0"/>
          </a:p>
          <a:p>
            <a:pPr>
              <a:lnSpc>
                <a:spcPct val="115000"/>
              </a:lnSpc>
              <a:buSzPct val="120000"/>
              <a:buFont typeface="Wingdings" pitchFamily="2" charset="2"/>
              <a:buNone/>
            </a:pPr>
            <a:r>
              <a:rPr lang="ru-RU" altLang="ru-RU" sz="2200" dirty="0"/>
              <a:t>    </a:t>
            </a:r>
            <a:r>
              <a:rPr lang="ru-RU" altLang="ru-RU" sz="2200" i="1" dirty="0"/>
              <a:t>- временно отменить ИФН</a:t>
            </a:r>
            <a:r>
              <a:rPr lang="el-GR" altLang="ru-RU" sz="2200" i="1" dirty="0" smtClean="0">
                <a:cs typeface="Tahoma" pitchFamily="34" charset="0"/>
              </a:rPr>
              <a:t>α</a:t>
            </a:r>
            <a:endParaRPr lang="ru-RU" altLang="ru-RU" sz="2200" i="1" dirty="0" smtClean="0">
              <a:cs typeface="Tahoma" pitchFamily="34" charset="0"/>
            </a:endParaRPr>
          </a:p>
          <a:p>
            <a:pPr algn="ctr">
              <a:lnSpc>
                <a:spcPct val="115000"/>
              </a:lnSpc>
              <a:buSzPct val="120000"/>
              <a:buFont typeface="Wingdings" pitchFamily="2" charset="2"/>
              <a:buNone/>
            </a:pPr>
            <a:r>
              <a:rPr lang="ru-RU" altLang="ru-RU" sz="2200" dirty="0" smtClean="0">
                <a:cs typeface="Tahoma" pitchFamily="34" charset="0"/>
              </a:rPr>
              <a:t>		Количество </a:t>
            </a:r>
            <a:r>
              <a:rPr lang="ru-RU" altLang="ru-RU" sz="2200" dirty="0">
                <a:cs typeface="Tahoma" pitchFamily="34" charset="0"/>
              </a:rPr>
              <a:t>тромбоцитов в крови </a:t>
            </a:r>
            <a:r>
              <a:rPr lang="ru-RU" altLang="ru-RU" sz="2200" dirty="0" smtClean="0">
                <a:cs typeface="Tahoma" pitchFamily="34" charset="0"/>
              </a:rPr>
              <a:t>может</a:t>
            </a:r>
          </a:p>
          <a:p>
            <a:pPr algn="ctr">
              <a:lnSpc>
                <a:spcPct val="115000"/>
              </a:lnSpc>
              <a:buSzPct val="120000"/>
              <a:buFont typeface="Wingdings" pitchFamily="2" charset="2"/>
              <a:buNone/>
            </a:pPr>
            <a:r>
              <a:rPr lang="ru-RU" altLang="ru-RU" sz="2200" dirty="0" smtClean="0">
                <a:cs typeface="Tahoma" pitchFamily="34" charset="0"/>
              </a:rPr>
              <a:t> </a:t>
            </a:r>
            <a:r>
              <a:rPr lang="ru-RU" altLang="ru-RU" sz="2200" dirty="0">
                <a:cs typeface="Tahoma" pitchFamily="34" charset="0"/>
              </a:rPr>
              <a:t>не коррелировать с выраженностью геморрагического </a:t>
            </a:r>
            <a:r>
              <a:rPr lang="ru-RU" altLang="ru-RU" sz="2200" dirty="0" smtClean="0">
                <a:cs typeface="Tahoma" pitchFamily="34" charset="0"/>
              </a:rPr>
              <a:t>синдрома</a:t>
            </a:r>
          </a:p>
          <a:p>
            <a:pPr algn="ctr">
              <a:lnSpc>
                <a:spcPct val="115000"/>
              </a:lnSpc>
              <a:buSzPct val="120000"/>
              <a:buFont typeface="Wingdings" pitchFamily="2" charset="2"/>
              <a:buNone/>
            </a:pPr>
            <a:endParaRPr lang="ru-RU" altLang="ru-RU" sz="2200" dirty="0">
              <a:cs typeface="Tahoma" pitchFamily="34" charset="0"/>
            </a:endParaRPr>
          </a:p>
          <a:p>
            <a:pPr marL="0" indent="0" algn="just">
              <a:lnSpc>
                <a:spcPct val="115000"/>
              </a:lnSpc>
              <a:buSzPct val="120000"/>
              <a:buNone/>
            </a:pPr>
            <a:r>
              <a:rPr lang="ru-RU" altLang="ru-RU" sz="2200" dirty="0">
                <a:cs typeface="Tahoma" pitchFamily="34" charset="0"/>
              </a:rPr>
              <a:t>Исходно имеющиеся </a:t>
            </a:r>
            <a:r>
              <a:rPr lang="ru-RU" altLang="ru-RU" sz="2200" dirty="0" err="1">
                <a:cs typeface="Tahoma" pitchFamily="34" charset="0"/>
              </a:rPr>
              <a:t>цитопении</a:t>
            </a:r>
            <a:r>
              <a:rPr lang="ru-RU" altLang="ru-RU" sz="2200" dirty="0">
                <a:cs typeface="Tahoma" pitchFamily="34" charset="0"/>
              </a:rPr>
              <a:t> могут уменьшаться или </a:t>
            </a:r>
            <a:r>
              <a:rPr lang="ru-RU" altLang="ru-RU" sz="2200" dirty="0" smtClean="0">
                <a:cs typeface="Tahoma" pitchFamily="34" charset="0"/>
              </a:rPr>
              <a:t>нормализоваться </a:t>
            </a:r>
            <a:r>
              <a:rPr lang="ru-RU" altLang="ru-RU" sz="2200" dirty="0">
                <a:cs typeface="Tahoma" pitchFamily="34" charset="0"/>
              </a:rPr>
              <a:t>на фоне успешной ПВТ</a:t>
            </a:r>
            <a:endParaRPr lang="el-GR" altLang="ru-RU" sz="2200" dirty="0">
              <a:cs typeface="Tahoma" pitchFamily="34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147248" cy="93610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Тромбоцитопения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076"/>
            <a:ext cx="1158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167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2922</TotalTime>
  <Words>465</Words>
  <Application>Microsoft Office PowerPoint</Application>
  <PresentationFormat>Экран (4:3)</PresentationFormat>
  <Paragraphs>139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Тактика ведения больных хроническим гепатитом С  с нежелательными явлениями противовирусной терапии   </vt:lpstr>
      <vt:lpstr>Актуальность</vt:lpstr>
      <vt:lpstr>Наиболее  частые побочные эффекты интерферонотерапии+рибавирин</vt:lpstr>
      <vt:lpstr>Тяжелые и редкие побочные эффекты</vt:lpstr>
      <vt:lpstr>Коррекция побочных эффектов ПВТ</vt:lpstr>
      <vt:lpstr> Коррекция побочных эффектов ПВТ </vt:lpstr>
      <vt:lpstr>Тератогенные и эмбриотоксические эффекты рибавирина</vt:lpstr>
      <vt:lpstr>Анемия  </vt:lpstr>
      <vt:lpstr>Тромбоцитопения</vt:lpstr>
      <vt:lpstr>Нейтропения</vt:lpstr>
      <vt:lpstr>Депрессия</vt:lpstr>
      <vt:lpstr>Шкала Бека оценки депрессивных проявлений</vt:lpstr>
      <vt:lpstr>Отмена лечения противовирусными препаратами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kab10</dc:creator>
  <cp:lastModifiedBy>04</cp:lastModifiedBy>
  <cp:revision>314</cp:revision>
  <dcterms:created xsi:type="dcterms:W3CDTF">2019-11-19T09:15:10Z</dcterms:created>
  <dcterms:modified xsi:type="dcterms:W3CDTF">2021-05-14T08:03:08Z</dcterms:modified>
</cp:coreProperties>
</file>