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4"/>
  </p:notesMasterIdLst>
  <p:sldIdLst>
    <p:sldId id="264" r:id="rId2"/>
    <p:sldId id="296" r:id="rId3"/>
    <p:sldId id="300" r:id="rId4"/>
    <p:sldId id="298" r:id="rId5"/>
    <p:sldId id="274" r:id="rId6"/>
    <p:sldId id="265" r:id="rId7"/>
    <p:sldId id="291" r:id="rId8"/>
    <p:sldId id="279" r:id="rId9"/>
    <p:sldId id="292" r:id="rId10"/>
    <p:sldId id="302" r:id="rId11"/>
    <p:sldId id="294" r:id="rId12"/>
    <p:sldId id="299" r:id="rId13"/>
    <p:sldId id="263" r:id="rId14"/>
    <p:sldId id="269" r:id="rId15"/>
    <p:sldId id="285" r:id="rId16"/>
    <p:sldId id="295" r:id="rId17"/>
    <p:sldId id="301" r:id="rId18"/>
    <p:sldId id="272" r:id="rId19"/>
    <p:sldId id="287" r:id="rId20"/>
    <p:sldId id="286" r:id="rId21"/>
    <p:sldId id="303" r:id="rId22"/>
    <p:sldId id="30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2A6"/>
    <a:srgbClr val="9B253E"/>
    <a:srgbClr val="00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94" autoAdjust="0"/>
    <p:restoredTop sz="94660"/>
  </p:normalViewPr>
  <p:slideViewPr>
    <p:cSldViewPr>
      <p:cViewPr varScale="1">
        <p:scale>
          <a:sx n="82" d="100"/>
          <a:sy n="82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0;&#1072;&#1073;_16(2)\&#1056;&#1072;&#1073;&#1086;&#1095;&#1080;&#1081;%20&#1089;&#1090;&#1086;&#1083;\&#1087;&#1086;%20&#1041;&#1040;&#1056;&#1057;%20&#1064;&#1086;&#1093;&#1086;&#1074;&#1072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0;&#1072;&#1073;_16(2)\&#1056;&#1072;&#1073;&#1086;&#1095;&#1080;&#1081;%20&#1089;&#1090;&#1086;&#1083;\&#1087;&#1086;%20&#1041;&#1040;&#1056;&#1057;%20&#1064;&#1086;&#1093;&#1086;&#1074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0518731988472706E-2"/>
          <c:y val="2.5547445255474477E-2"/>
          <c:w val="0.74495677233429458"/>
          <c:h val="0.815693430656935"/>
        </c:manualLayout>
      </c:layout>
      <c:barChart>
        <c:barDir val="col"/>
        <c:grouping val="stacked"/>
        <c:ser>
          <c:idx val="0"/>
          <c:order val="0"/>
          <c:tx>
            <c:strRef>
              <c:f>'БАРС-возраст'!$B$18</c:f>
              <c:strCache>
                <c:ptCount val="1"/>
                <c:pt idx="0">
                  <c:v>0-14лет</c:v>
                </c:pt>
              </c:strCache>
            </c:strRef>
          </c:tx>
          <c:cat>
            <c:strRef>
              <c:f>'БАРС-возраст'!$C$17:$J$17</c:f>
              <c:strCache>
                <c:ptCount val="8"/>
                <c:pt idx="0">
                  <c:v>Бутурлинский</c:v>
                </c:pt>
                <c:pt idx="1">
                  <c:v>Воротынский</c:v>
                </c:pt>
                <c:pt idx="2">
                  <c:v>Княгининский</c:v>
                </c:pt>
                <c:pt idx="3">
                  <c:v>Лысковский</c:v>
                </c:pt>
                <c:pt idx="4">
                  <c:v>Пильнинский</c:v>
                </c:pt>
                <c:pt idx="5">
                  <c:v>Сергачский</c:v>
                </c:pt>
                <c:pt idx="6">
                  <c:v>Сосновский</c:v>
                </c:pt>
                <c:pt idx="7">
                  <c:v>г.о.г.Шахунья</c:v>
                </c:pt>
              </c:strCache>
            </c:strRef>
          </c:cat>
          <c:val>
            <c:numRef>
              <c:f>'БАРС-возраст'!$C$18:$J$18</c:f>
              <c:numCache>
                <c:formatCode>0.0</c:formatCode>
                <c:ptCount val="8"/>
                <c:pt idx="0">
                  <c:v>0.95238095238095233</c:v>
                </c:pt>
                <c:pt idx="1">
                  <c:v>0.33444816053511722</c:v>
                </c:pt>
                <c:pt idx="2">
                  <c:v>0</c:v>
                </c:pt>
                <c:pt idx="3">
                  <c:v>1.8796992481202996</c:v>
                </c:pt>
                <c:pt idx="4">
                  <c:v>1.2145748987854244</c:v>
                </c:pt>
                <c:pt idx="5">
                  <c:v>0.39682539682539697</c:v>
                </c:pt>
                <c:pt idx="6">
                  <c:v>0.53333333333333333</c:v>
                </c:pt>
                <c:pt idx="7">
                  <c:v>5.1212938005390836</c:v>
                </c:pt>
              </c:numCache>
            </c:numRef>
          </c:val>
        </c:ser>
        <c:ser>
          <c:idx val="1"/>
          <c:order val="1"/>
          <c:tx>
            <c:strRef>
              <c:f>'БАРС-возраст'!$B$19</c:f>
              <c:strCache>
                <c:ptCount val="1"/>
                <c:pt idx="0">
                  <c:v>15-17лет</c:v>
                </c:pt>
              </c:strCache>
            </c:strRef>
          </c:tx>
          <c:cat>
            <c:strRef>
              <c:f>'БАРС-возраст'!$C$17:$J$17</c:f>
              <c:strCache>
                <c:ptCount val="8"/>
                <c:pt idx="0">
                  <c:v>Бутурлинский</c:v>
                </c:pt>
                <c:pt idx="1">
                  <c:v>Воротынский</c:v>
                </c:pt>
                <c:pt idx="2">
                  <c:v>Княгининский</c:v>
                </c:pt>
                <c:pt idx="3">
                  <c:v>Лысковский</c:v>
                </c:pt>
                <c:pt idx="4">
                  <c:v>Пильнинский</c:v>
                </c:pt>
                <c:pt idx="5">
                  <c:v>Сергачский</c:v>
                </c:pt>
                <c:pt idx="6">
                  <c:v>Сосновский</c:v>
                </c:pt>
                <c:pt idx="7">
                  <c:v>г.о.г.Шахунья</c:v>
                </c:pt>
              </c:strCache>
            </c:strRef>
          </c:cat>
          <c:val>
            <c:numRef>
              <c:f>'БАРС-возраст'!$C$19:$J$19</c:f>
              <c:numCache>
                <c:formatCode>0.0</c:formatCode>
                <c:ptCount val="8"/>
                <c:pt idx="0">
                  <c:v>0.47619047619047633</c:v>
                </c:pt>
                <c:pt idx="1">
                  <c:v>0.66889632107023411</c:v>
                </c:pt>
                <c:pt idx="2">
                  <c:v>1.1976047904191605</c:v>
                </c:pt>
                <c:pt idx="3">
                  <c:v>1.6917293233082706</c:v>
                </c:pt>
                <c:pt idx="4">
                  <c:v>0.80971659919028338</c:v>
                </c:pt>
                <c:pt idx="5">
                  <c:v>1.7857142857142856</c:v>
                </c:pt>
                <c:pt idx="6">
                  <c:v>0.53333333333333333</c:v>
                </c:pt>
                <c:pt idx="7">
                  <c:v>2.1563342318059311</c:v>
                </c:pt>
              </c:numCache>
            </c:numRef>
          </c:val>
        </c:ser>
        <c:ser>
          <c:idx val="2"/>
          <c:order val="2"/>
          <c:tx>
            <c:strRef>
              <c:f>'БАРС-возраст'!$B$20</c:f>
              <c:strCache>
                <c:ptCount val="1"/>
                <c:pt idx="0">
                  <c:v>18-20лет</c:v>
                </c:pt>
              </c:strCache>
            </c:strRef>
          </c:tx>
          <c:cat>
            <c:strRef>
              <c:f>'БАРС-возраст'!$C$17:$J$17</c:f>
              <c:strCache>
                <c:ptCount val="8"/>
                <c:pt idx="0">
                  <c:v>Бутурлинский</c:v>
                </c:pt>
                <c:pt idx="1">
                  <c:v>Воротынский</c:v>
                </c:pt>
                <c:pt idx="2">
                  <c:v>Княгининский</c:v>
                </c:pt>
                <c:pt idx="3">
                  <c:v>Лысковский</c:v>
                </c:pt>
                <c:pt idx="4">
                  <c:v>Пильнинский</c:v>
                </c:pt>
                <c:pt idx="5">
                  <c:v>Сергачский</c:v>
                </c:pt>
                <c:pt idx="6">
                  <c:v>Сосновский</c:v>
                </c:pt>
                <c:pt idx="7">
                  <c:v>г.о.г.Шахунья</c:v>
                </c:pt>
              </c:strCache>
            </c:strRef>
          </c:cat>
          <c:val>
            <c:numRef>
              <c:f>'БАРС-возраст'!$C$20:$J$20</c:f>
              <c:numCache>
                <c:formatCode>0.0</c:formatCode>
                <c:ptCount val="8"/>
                <c:pt idx="0">
                  <c:v>1.4285714285714286</c:v>
                </c:pt>
                <c:pt idx="1">
                  <c:v>1.6722408026755859</c:v>
                </c:pt>
                <c:pt idx="2">
                  <c:v>2.9940119760479051</c:v>
                </c:pt>
                <c:pt idx="3">
                  <c:v>2.4436090225563922</c:v>
                </c:pt>
                <c:pt idx="4">
                  <c:v>2.0242914979757085</c:v>
                </c:pt>
                <c:pt idx="5">
                  <c:v>0.99206349206349242</c:v>
                </c:pt>
                <c:pt idx="6">
                  <c:v>1.3333333333333333</c:v>
                </c:pt>
                <c:pt idx="7">
                  <c:v>4.8517520215633434</c:v>
                </c:pt>
              </c:numCache>
            </c:numRef>
          </c:val>
        </c:ser>
        <c:ser>
          <c:idx val="3"/>
          <c:order val="3"/>
          <c:tx>
            <c:strRef>
              <c:f>'БАРС-возраст'!$B$21</c:f>
              <c:strCache>
                <c:ptCount val="1"/>
                <c:pt idx="0">
                  <c:v>21-30лет</c:v>
                </c:pt>
              </c:strCache>
            </c:strRef>
          </c:tx>
          <c:dLbls>
            <c:showVal val="1"/>
          </c:dLbls>
          <c:cat>
            <c:strRef>
              <c:f>'БАРС-возраст'!$C$17:$J$17</c:f>
              <c:strCache>
                <c:ptCount val="8"/>
                <c:pt idx="0">
                  <c:v>Бутурлинский</c:v>
                </c:pt>
                <c:pt idx="1">
                  <c:v>Воротынский</c:v>
                </c:pt>
                <c:pt idx="2">
                  <c:v>Княгининский</c:v>
                </c:pt>
                <c:pt idx="3">
                  <c:v>Лысковский</c:v>
                </c:pt>
                <c:pt idx="4">
                  <c:v>Пильнинский</c:v>
                </c:pt>
                <c:pt idx="5">
                  <c:v>Сергачский</c:v>
                </c:pt>
                <c:pt idx="6">
                  <c:v>Сосновский</c:v>
                </c:pt>
                <c:pt idx="7">
                  <c:v>г.о.г.Шахунья</c:v>
                </c:pt>
              </c:strCache>
            </c:strRef>
          </c:cat>
          <c:val>
            <c:numRef>
              <c:f>'БАРС-возраст'!$C$21:$J$21</c:f>
              <c:numCache>
                <c:formatCode>0.0</c:formatCode>
                <c:ptCount val="8"/>
                <c:pt idx="0">
                  <c:v>6.1904761904761907</c:v>
                </c:pt>
                <c:pt idx="1">
                  <c:v>9.3645484949832838</c:v>
                </c:pt>
                <c:pt idx="2">
                  <c:v>10.77844311377245</c:v>
                </c:pt>
                <c:pt idx="3">
                  <c:v>13.721804511278195</c:v>
                </c:pt>
                <c:pt idx="4">
                  <c:v>8.0971659919028287</c:v>
                </c:pt>
                <c:pt idx="5">
                  <c:v>12.5</c:v>
                </c:pt>
                <c:pt idx="6">
                  <c:v>8.2666666666666728</c:v>
                </c:pt>
                <c:pt idx="7">
                  <c:v>15.363881401617252</c:v>
                </c:pt>
              </c:numCache>
            </c:numRef>
          </c:val>
        </c:ser>
        <c:ser>
          <c:idx val="4"/>
          <c:order val="4"/>
          <c:tx>
            <c:strRef>
              <c:f>'БАРС-возраст'!$B$22</c:f>
              <c:strCache>
                <c:ptCount val="1"/>
                <c:pt idx="0">
                  <c:v>31-40лет</c:v>
                </c:pt>
              </c:strCache>
            </c:strRef>
          </c:tx>
          <c:dLbls>
            <c:showVal val="1"/>
          </c:dLbls>
          <c:cat>
            <c:strRef>
              <c:f>'БАРС-возраст'!$C$17:$J$17</c:f>
              <c:strCache>
                <c:ptCount val="8"/>
                <c:pt idx="0">
                  <c:v>Бутурлинский</c:v>
                </c:pt>
                <c:pt idx="1">
                  <c:v>Воротынский</c:v>
                </c:pt>
                <c:pt idx="2">
                  <c:v>Княгининский</c:v>
                </c:pt>
                <c:pt idx="3">
                  <c:v>Лысковский</c:v>
                </c:pt>
                <c:pt idx="4">
                  <c:v>Пильнинский</c:v>
                </c:pt>
                <c:pt idx="5">
                  <c:v>Сергачский</c:v>
                </c:pt>
                <c:pt idx="6">
                  <c:v>Сосновский</c:v>
                </c:pt>
                <c:pt idx="7">
                  <c:v>г.о.г.Шахунья</c:v>
                </c:pt>
              </c:strCache>
            </c:strRef>
          </c:cat>
          <c:val>
            <c:numRef>
              <c:f>'БАРС-возраст'!$C$22:$J$22</c:f>
              <c:numCache>
                <c:formatCode>0.0</c:formatCode>
                <c:ptCount val="8"/>
                <c:pt idx="0">
                  <c:v>12.380952380952381</c:v>
                </c:pt>
                <c:pt idx="1">
                  <c:v>13.712374581939798</c:v>
                </c:pt>
                <c:pt idx="2">
                  <c:v>13.173652694610778</c:v>
                </c:pt>
                <c:pt idx="3">
                  <c:v>18.421052631578931</c:v>
                </c:pt>
                <c:pt idx="4">
                  <c:v>9.3117408906882666</c:v>
                </c:pt>
                <c:pt idx="5">
                  <c:v>18.253968253968253</c:v>
                </c:pt>
                <c:pt idx="6">
                  <c:v>9.0666666666666735</c:v>
                </c:pt>
                <c:pt idx="7">
                  <c:v>14.016172506738544</c:v>
                </c:pt>
              </c:numCache>
            </c:numRef>
          </c:val>
        </c:ser>
        <c:ser>
          <c:idx val="5"/>
          <c:order val="5"/>
          <c:tx>
            <c:strRef>
              <c:f>'БАРС-возраст'!$B$23</c:f>
              <c:strCache>
                <c:ptCount val="1"/>
                <c:pt idx="0">
                  <c:v>41-50лет</c:v>
                </c:pt>
              </c:strCache>
            </c:strRef>
          </c:tx>
          <c:dLbls>
            <c:showVal val="1"/>
          </c:dLbls>
          <c:cat>
            <c:strRef>
              <c:f>'БАРС-возраст'!$C$17:$J$17</c:f>
              <c:strCache>
                <c:ptCount val="8"/>
                <c:pt idx="0">
                  <c:v>Бутурлинский</c:v>
                </c:pt>
                <c:pt idx="1">
                  <c:v>Воротынский</c:v>
                </c:pt>
                <c:pt idx="2">
                  <c:v>Княгининский</c:v>
                </c:pt>
                <c:pt idx="3">
                  <c:v>Лысковский</c:v>
                </c:pt>
                <c:pt idx="4">
                  <c:v>Пильнинский</c:v>
                </c:pt>
                <c:pt idx="5">
                  <c:v>Сергачский</c:v>
                </c:pt>
                <c:pt idx="6">
                  <c:v>Сосновский</c:v>
                </c:pt>
                <c:pt idx="7">
                  <c:v>г.о.г.Шахунья</c:v>
                </c:pt>
              </c:strCache>
            </c:strRef>
          </c:cat>
          <c:val>
            <c:numRef>
              <c:f>'БАРС-возраст'!$C$23:$J$23</c:f>
              <c:numCache>
                <c:formatCode>0.0</c:formatCode>
                <c:ptCount val="8"/>
                <c:pt idx="0">
                  <c:v>12.380952380952381</c:v>
                </c:pt>
                <c:pt idx="1">
                  <c:v>12.04013377926422</c:v>
                </c:pt>
                <c:pt idx="2">
                  <c:v>12.574850299401202</c:v>
                </c:pt>
                <c:pt idx="3">
                  <c:v>13.909774436090226</c:v>
                </c:pt>
                <c:pt idx="4">
                  <c:v>10.121457489878543</c:v>
                </c:pt>
                <c:pt idx="5">
                  <c:v>16.666666666666668</c:v>
                </c:pt>
                <c:pt idx="6">
                  <c:v>14.666666666666673</c:v>
                </c:pt>
                <c:pt idx="7">
                  <c:v>12.938005390835569</c:v>
                </c:pt>
              </c:numCache>
            </c:numRef>
          </c:val>
        </c:ser>
        <c:ser>
          <c:idx val="6"/>
          <c:order val="6"/>
          <c:tx>
            <c:strRef>
              <c:f>'БАРС-возраст'!$B$24</c:f>
              <c:strCache>
                <c:ptCount val="1"/>
                <c:pt idx="0">
                  <c:v>51-60лет</c:v>
                </c:pt>
              </c:strCache>
            </c:strRef>
          </c:tx>
          <c:dLbls>
            <c:showVal val="1"/>
          </c:dLbls>
          <c:cat>
            <c:strRef>
              <c:f>'БАРС-возраст'!$C$17:$J$17</c:f>
              <c:strCache>
                <c:ptCount val="8"/>
                <c:pt idx="0">
                  <c:v>Бутурлинский</c:v>
                </c:pt>
                <c:pt idx="1">
                  <c:v>Воротынский</c:v>
                </c:pt>
                <c:pt idx="2">
                  <c:v>Княгининский</c:v>
                </c:pt>
                <c:pt idx="3">
                  <c:v>Лысковский</c:v>
                </c:pt>
                <c:pt idx="4">
                  <c:v>Пильнинский</c:v>
                </c:pt>
                <c:pt idx="5">
                  <c:v>Сергачский</c:v>
                </c:pt>
                <c:pt idx="6">
                  <c:v>Сосновский</c:v>
                </c:pt>
                <c:pt idx="7">
                  <c:v>г.о.г.Шахунья</c:v>
                </c:pt>
              </c:strCache>
            </c:strRef>
          </c:cat>
          <c:val>
            <c:numRef>
              <c:f>'БАРС-возраст'!$C$24:$J$24</c:f>
              <c:numCache>
                <c:formatCode>0.0</c:formatCode>
                <c:ptCount val="8"/>
                <c:pt idx="0">
                  <c:v>14.285714285714286</c:v>
                </c:pt>
                <c:pt idx="1">
                  <c:v>15.384615384615385</c:v>
                </c:pt>
                <c:pt idx="2">
                  <c:v>14.371257485029945</c:v>
                </c:pt>
                <c:pt idx="3">
                  <c:v>13.909774436090226</c:v>
                </c:pt>
                <c:pt idx="4">
                  <c:v>23.076923076923066</c:v>
                </c:pt>
                <c:pt idx="5">
                  <c:v>21.230158730158731</c:v>
                </c:pt>
                <c:pt idx="6">
                  <c:v>25.066666666666666</c:v>
                </c:pt>
                <c:pt idx="7">
                  <c:v>15.902964959568742</c:v>
                </c:pt>
              </c:numCache>
            </c:numRef>
          </c:val>
        </c:ser>
        <c:ser>
          <c:idx val="7"/>
          <c:order val="7"/>
          <c:tx>
            <c:strRef>
              <c:f>'БАРС-возраст'!$B$25</c:f>
              <c:strCache>
                <c:ptCount val="1"/>
                <c:pt idx="0">
                  <c:v>61-70лет</c:v>
                </c:pt>
              </c:strCache>
            </c:strRef>
          </c:tx>
          <c:dLbls>
            <c:showVal val="1"/>
          </c:dLbls>
          <c:cat>
            <c:strRef>
              <c:f>'БАРС-возраст'!$C$17:$J$17</c:f>
              <c:strCache>
                <c:ptCount val="8"/>
                <c:pt idx="0">
                  <c:v>Бутурлинский</c:v>
                </c:pt>
                <c:pt idx="1">
                  <c:v>Воротынский</c:v>
                </c:pt>
                <c:pt idx="2">
                  <c:v>Княгининский</c:v>
                </c:pt>
                <c:pt idx="3">
                  <c:v>Лысковский</c:v>
                </c:pt>
                <c:pt idx="4">
                  <c:v>Пильнинский</c:v>
                </c:pt>
                <c:pt idx="5">
                  <c:v>Сергачский</c:v>
                </c:pt>
                <c:pt idx="6">
                  <c:v>Сосновский</c:v>
                </c:pt>
                <c:pt idx="7">
                  <c:v>г.о.г.Шахунья</c:v>
                </c:pt>
              </c:strCache>
            </c:strRef>
          </c:cat>
          <c:val>
            <c:numRef>
              <c:f>'БАРС-возраст'!$C$25:$J$25</c:f>
              <c:numCache>
                <c:formatCode>0.0</c:formatCode>
                <c:ptCount val="8"/>
                <c:pt idx="0">
                  <c:v>27.142857142857153</c:v>
                </c:pt>
                <c:pt idx="1">
                  <c:v>28.762541806020046</c:v>
                </c:pt>
                <c:pt idx="2">
                  <c:v>26.946107784431121</c:v>
                </c:pt>
                <c:pt idx="3">
                  <c:v>21.616541353383457</c:v>
                </c:pt>
                <c:pt idx="4">
                  <c:v>23.076923076923066</c:v>
                </c:pt>
                <c:pt idx="5">
                  <c:v>16.666666666666668</c:v>
                </c:pt>
                <c:pt idx="6">
                  <c:v>25.333333333333311</c:v>
                </c:pt>
                <c:pt idx="7">
                  <c:v>18.867924528301888</c:v>
                </c:pt>
              </c:numCache>
            </c:numRef>
          </c:val>
        </c:ser>
        <c:ser>
          <c:idx val="8"/>
          <c:order val="8"/>
          <c:tx>
            <c:strRef>
              <c:f>'БАРС-возраст'!$B$26</c:f>
              <c:strCache>
                <c:ptCount val="1"/>
                <c:pt idx="0">
                  <c:v>71-80лет</c:v>
                </c:pt>
              </c:strCache>
            </c:strRef>
          </c:tx>
          <c:dLbls>
            <c:showVal val="1"/>
          </c:dLbls>
          <c:cat>
            <c:strRef>
              <c:f>'БАРС-возраст'!$C$17:$J$17</c:f>
              <c:strCache>
                <c:ptCount val="8"/>
                <c:pt idx="0">
                  <c:v>Бутурлинский</c:v>
                </c:pt>
                <c:pt idx="1">
                  <c:v>Воротынский</c:v>
                </c:pt>
                <c:pt idx="2">
                  <c:v>Княгининский</c:v>
                </c:pt>
                <c:pt idx="3">
                  <c:v>Лысковский</c:v>
                </c:pt>
                <c:pt idx="4">
                  <c:v>Пильнинский</c:v>
                </c:pt>
                <c:pt idx="5">
                  <c:v>Сергачский</c:v>
                </c:pt>
                <c:pt idx="6">
                  <c:v>Сосновский</c:v>
                </c:pt>
                <c:pt idx="7">
                  <c:v>г.о.г.Шахунья</c:v>
                </c:pt>
              </c:strCache>
            </c:strRef>
          </c:cat>
          <c:val>
            <c:numRef>
              <c:f>'БАРС-возраст'!$C$26:$J$26</c:f>
              <c:numCache>
                <c:formatCode>0.0</c:formatCode>
                <c:ptCount val="8"/>
                <c:pt idx="0">
                  <c:v>14.761904761904763</c:v>
                </c:pt>
                <c:pt idx="1">
                  <c:v>14.046822742474911</c:v>
                </c:pt>
                <c:pt idx="2">
                  <c:v>11.976047904191622</c:v>
                </c:pt>
                <c:pt idx="3">
                  <c:v>7.1428571428571415</c:v>
                </c:pt>
                <c:pt idx="4">
                  <c:v>13.360323886639677</c:v>
                </c:pt>
                <c:pt idx="5">
                  <c:v>6.3492063492063489</c:v>
                </c:pt>
                <c:pt idx="6">
                  <c:v>8.8000000000000007</c:v>
                </c:pt>
                <c:pt idx="7">
                  <c:v>8.7601078167115904</c:v>
                </c:pt>
              </c:numCache>
            </c:numRef>
          </c:val>
        </c:ser>
        <c:ser>
          <c:idx val="9"/>
          <c:order val="9"/>
          <c:tx>
            <c:strRef>
              <c:f>'БАРС-возраст'!$B$27</c:f>
              <c:strCache>
                <c:ptCount val="1"/>
                <c:pt idx="0">
                  <c:v>81лет  и старше</c:v>
                </c:pt>
              </c:strCache>
            </c:strRef>
          </c:tx>
          <c:dLbls>
            <c:showVal val="1"/>
          </c:dLbls>
          <c:cat>
            <c:strRef>
              <c:f>'БАРС-возраст'!$C$17:$J$17</c:f>
              <c:strCache>
                <c:ptCount val="8"/>
                <c:pt idx="0">
                  <c:v>Бутурлинский</c:v>
                </c:pt>
                <c:pt idx="1">
                  <c:v>Воротынский</c:v>
                </c:pt>
                <c:pt idx="2">
                  <c:v>Княгининский</c:v>
                </c:pt>
                <c:pt idx="3">
                  <c:v>Лысковский</c:v>
                </c:pt>
                <c:pt idx="4">
                  <c:v>Пильнинский</c:v>
                </c:pt>
                <c:pt idx="5">
                  <c:v>Сергачский</c:v>
                </c:pt>
                <c:pt idx="6">
                  <c:v>Сосновский</c:v>
                </c:pt>
                <c:pt idx="7">
                  <c:v>г.о.г.Шахунья</c:v>
                </c:pt>
              </c:strCache>
            </c:strRef>
          </c:cat>
          <c:val>
            <c:numRef>
              <c:f>'БАРС-возраст'!$C$27:$J$27</c:f>
              <c:numCache>
                <c:formatCode>0.0</c:formatCode>
                <c:ptCount val="8"/>
                <c:pt idx="0">
                  <c:v>10</c:v>
                </c:pt>
                <c:pt idx="1">
                  <c:v>4.0133779264214047</c:v>
                </c:pt>
                <c:pt idx="2">
                  <c:v>5.9880239520958094</c:v>
                </c:pt>
                <c:pt idx="3">
                  <c:v>5.2631578947368425</c:v>
                </c:pt>
                <c:pt idx="4">
                  <c:v>8.9068825910931224</c:v>
                </c:pt>
                <c:pt idx="5">
                  <c:v>5.1587301587301564</c:v>
                </c:pt>
                <c:pt idx="6">
                  <c:v>6.4</c:v>
                </c:pt>
                <c:pt idx="7">
                  <c:v>2.0215633423180592</c:v>
                </c:pt>
              </c:numCache>
            </c:numRef>
          </c:val>
        </c:ser>
        <c:overlap val="100"/>
        <c:axId val="82414208"/>
        <c:axId val="82428288"/>
      </c:barChart>
      <c:catAx>
        <c:axId val="82414208"/>
        <c:scaling>
          <c:orientation val="minMax"/>
        </c:scaling>
        <c:axPos val="b"/>
        <c:numFmt formatCode="General" sourceLinked="1"/>
        <c:tickLblPos val="nextTo"/>
        <c:crossAx val="82428288"/>
        <c:crosses val="autoZero"/>
        <c:auto val="1"/>
        <c:lblAlgn val="ctr"/>
        <c:lblOffset val="100"/>
      </c:catAx>
      <c:valAx>
        <c:axId val="82428288"/>
        <c:scaling>
          <c:orientation val="minMax"/>
        </c:scaling>
        <c:axPos val="l"/>
        <c:majorGridlines/>
        <c:numFmt formatCode="0.0" sourceLinked="1"/>
        <c:tickLblPos val="nextTo"/>
        <c:crossAx val="82414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95695494510511"/>
          <c:y val="0.24486367799450467"/>
          <c:w val="0.1563954610622979"/>
          <c:h val="0.51027264401099059"/>
        </c:manualLayout>
      </c:layout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5495207667731703E-2"/>
          <c:y val="4.8611111111111112E-2"/>
          <c:w val="0.71725239616613423"/>
          <c:h val="0.64930555555555625"/>
        </c:manualLayout>
      </c:layout>
      <c:barChart>
        <c:barDir val="col"/>
        <c:grouping val="stacked"/>
        <c:ser>
          <c:idx val="0"/>
          <c:order val="0"/>
          <c:tx>
            <c:strRef>
              <c:f>'БАРС-возраст'!$B$48</c:f>
              <c:strCache>
                <c:ptCount val="1"/>
                <c:pt idx="0">
                  <c:v>0-14лет</c:v>
                </c:pt>
              </c:strCache>
            </c:strRef>
          </c:tx>
          <c:cat>
            <c:strRef>
              <c:f>'БАРС-возраст'!$C$47:$J$47</c:f>
              <c:strCache>
                <c:ptCount val="8"/>
                <c:pt idx="0">
                  <c:v>Бутурлинский</c:v>
                </c:pt>
                <c:pt idx="1">
                  <c:v>Воротынский</c:v>
                </c:pt>
                <c:pt idx="2">
                  <c:v>Княгининский</c:v>
                </c:pt>
                <c:pt idx="3">
                  <c:v>Лысковский</c:v>
                </c:pt>
                <c:pt idx="4">
                  <c:v>Пильнинский</c:v>
                </c:pt>
                <c:pt idx="5">
                  <c:v>Сергачский</c:v>
                </c:pt>
                <c:pt idx="6">
                  <c:v>Сосновский</c:v>
                </c:pt>
                <c:pt idx="7">
                  <c:v>г.о.г.Шахунья</c:v>
                </c:pt>
              </c:strCache>
            </c:strRef>
          </c:cat>
          <c:val>
            <c:numRef>
              <c:f>'БАРС-возраст'!$C$48:$J$48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tx>
            <c:strRef>
              <c:f>'БАРС-возраст'!$B$49</c:f>
              <c:strCache>
                <c:ptCount val="1"/>
                <c:pt idx="0">
                  <c:v>15-17лет</c:v>
                </c:pt>
              </c:strCache>
            </c:strRef>
          </c:tx>
          <c:cat>
            <c:strRef>
              <c:f>'БАРС-возраст'!$C$47:$J$47</c:f>
              <c:strCache>
                <c:ptCount val="8"/>
                <c:pt idx="0">
                  <c:v>Бутурлинский</c:v>
                </c:pt>
                <c:pt idx="1">
                  <c:v>Воротынский</c:v>
                </c:pt>
                <c:pt idx="2">
                  <c:v>Княгининский</c:v>
                </c:pt>
                <c:pt idx="3">
                  <c:v>Лысковский</c:v>
                </c:pt>
                <c:pt idx="4">
                  <c:v>Пильнинский</c:v>
                </c:pt>
                <c:pt idx="5">
                  <c:v>Сергачский</c:v>
                </c:pt>
                <c:pt idx="6">
                  <c:v>Сосновский</c:v>
                </c:pt>
                <c:pt idx="7">
                  <c:v>г.о.г.Шахунья</c:v>
                </c:pt>
              </c:strCache>
            </c:strRef>
          </c:cat>
          <c:val>
            <c:numRef>
              <c:f>'БАРС-возраст'!$C$49:$J$49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'БАРС-возраст'!$B$50</c:f>
              <c:strCache>
                <c:ptCount val="1"/>
                <c:pt idx="0">
                  <c:v>18-20лет</c:v>
                </c:pt>
              </c:strCache>
            </c:strRef>
          </c:tx>
          <c:cat>
            <c:strRef>
              <c:f>'БАРС-возраст'!$C$47:$J$47</c:f>
              <c:strCache>
                <c:ptCount val="8"/>
                <c:pt idx="0">
                  <c:v>Бутурлинский</c:v>
                </c:pt>
                <c:pt idx="1">
                  <c:v>Воротынский</c:v>
                </c:pt>
                <c:pt idx="2">
                  <c:v>Княгининский</c:v>
                </c:pt>
                <c:pt idx="3">
                  <c:v>Лысковский</c:v>
                </c:pt>
                <c:pt idx="4">
                  <c:v>Пильнинский</c:v>
                </c:pt>
                <c:pt idx="5">
                  <c:v>Сергачский</c:v>
                </c:pt>
                <c:pt idx="6">
                  <c:v>Сосновский</c:v>
                </c:pt>
                <c:pt idx="7">
                  <c:v>г.о.г.Шахунья</c:v>
                </c:pt>
              </c:strCache>
            </c:strRef>
          </c:cat>
          <c:val>
            <c:numRef>
              <c:f>'БАРС-возраст'!$C$50:$J$50</c:f>
              <c:numCache>
                <c:formatCode>General</c:formatCode>
                <c:ptCount val="8"/>
              </c:numCache>
            </c:numRef>
          </c:val>
        </c:ser>
        <c:ser>
          <c:idx val="3"/>
          <c:order val="3"/>
          <c:tx>
            <c:strRef>
              <c:f>'БАРС-возраст'!$B$51</c:f>
              <c:strCache>
                <c:ptCount val="1"/>
                <c:pt idx="0">
                  <c:v>21-30лет</c:v>
                </c:pt>
              </c:strCache>
            </c:strRef>
          </c:tx>
          <c:dLbls>
            <c:showVal val="1"/>
          </c:dLbls>
          <c:cat>
            <c:strRef>
              <c:f>'БАРС-возраст'!$C$47:$J$47</c:f>
              <c:strCache>
                <c:ptCount val="8"/>
                <c:pt idx="0">
                  <c:v>Бутурлинский</c:v>
                </c:pt>
                <c:pt idx="1">
                  <c:v>Воротынский</c:v>
                </c:pt>
                <c:pt idx="2">
                  <c:v>Княгининский</c:v>
                </c:pt>
                <c:pt idx="3">
                  <c:v>Лысковский</c:v>
                </c:pt>
                <c:pt idx="4">
                  <c:v>Пильнинский</c:v>
                </c:pt>
                <c:pt idx="5">
                  <c:v>Сергачский</c:v>
                </c:pt>
                <c:pt idx="6">
                  <c:v>Сосновский</c:v>
                </c:pt>
                <c:pt idx="7">
                  <c:v>г.о.г.Шахунья</c:v>
                </c:pt>
              </c:strCache>
            </c:strRef>
          </c:cat>
          <c:val>
            <c:numRef>
              <c:f>'БАРС-возраст'!$C$51:$J$51</c:f>
              <c:numCache>
                <c:formatCode>General</c:formatCode>
                <c:ptCount val="8"/>
                <c:pt idx="3" formatCode="0.0">
                  <c:v>22.2</c:v>
                </c:pt>
                <c:pt idx="6" formatCode="0.0">
                  <c:v>50</c:v>
                </c:pt>
                <c:pt idx="7" formatCode="0.0">
                  <c:v>26.1</c:v>
                </c:pt>
              </c:numCache>
            </c:numRef>
          </c:val>
        </c:ser>
        <c:ser>
          <c:idx val="4"/>
          <c:order val="4"/>
          <c:tx>
            <c:strRef>
              <c:f>'БАРС-возраст'!$B$52</c:f>
              <c:strCache>
                <c:ptCount val="1"/>
                <c:pt idx="0">
                  <c:v>31-40лет</c:v>
                </c:pt>
              </c:strCache>
            </c:strRef>
          </c:tx>
          <c:dLbls>
            <c:showVal val="1"/>
          </c:dLbls>
          <c:cat>
            <c:strRef>
              <c:f>'БАРС-возраст'!$C$47:$J$47</c:f>
              <c:strCache>
                <c:ptCount val="8"/>
                <c:pt idx="0">
                  <c:v>Бутурлинский</c:v>
                </c:pt>
                <c:pt idx="1">
                  <c:v>Воротынский</c:v>
                </c:pt>
                <c:pt idx="2">
                  <c:v>Княгининский</c:v>
                </c:pt>
                <c:pt idx="3">
                  <c:v>Лысковский</c:v>
                </c:pt>
                <c:pt idx="4">
                  <c:v>Пильнинский</c:v>
                </c:pt>
                <c:pt idx="5">
                  <c:v>Сергачский</c:v>
                </c:pt>
                <c:pt idx="6">
                  <c:v>Сосновский</c:v>
                </c:pt>
                <c:pt idx="7">
                  <c:v>г.о.г.Шахунья</c:v>
                </c:pt>
              </c:strCache>
            </c:strRef>
          </c:cat>
          <c:val>
            <c:numRef>
              <c:f>'БАРС-возраст'!$C$52:$J$52</c:f>
              <c:numCache>
                <c:formatCode>0.0</c:formatCode>
                <c:ptCount val="8"/>
                <c:pt idx="0">
                  <c:v>100</c:v>
                </c:pt>
                <c:pt idx="1">
                  <c:v>66.7</c:v>
                </c:pt>
                <c:pt idx="2">
                  <c:v>50</c:v>
                </c:pt>
                <c:pt idx="3">
                  <c:v>38.9</c:v>
                </c:pt>
                <c:pt idx="4">
                  <c:v>100</c:v>
                </c:pt>
                <c:pt idx="5">
                  <c:v>66.7</c:v>
                </c:pt>
                <c:pt idx="6">
                  <c:v>25</c:v>
                </c:pt>
                <c:pt idx="7">
                  <c:v>47.8</c:v>
                </c:pt>
              </c:numCache>
            </c:numRef>
          </c:val>
        </c:ser>
        <c:ser>
          <c:idx val="5"/>
          <c:order val="5"/>
          <c:tx>
            <c:strRef>
              <c:f>'БАРС-возраст'!$B$53</c:f>
              <c:strCache>
                <c:ptCount val="1"/>
                <c:pt idx="0">
                  <c:v>41-50лет</c:v>
                </c:pt>
              </c:strCache>
            </c:strRef>
          </c:tx>
          <c:dLbls>
            <c:showVal val="1"/>
          </c:dLbls>
          <c:cat>
            <c:strRef>
              <c:f>'БАРС-возраст'!$C$47:$J$47</c:f>
              <c:strCache>
                <c:ptCount val="8"/>
                <c:pt idx="0">
                  <c:v>Бутурлинский</c:v>
                </c:pt>
                <c:pt idx="1">
                  <c:v>Воротынский</c:v>
                </c:pt>
                <c:pt idx="2">
                  <c:v>Княгининский</c:v>
                </c:pt>
                <c:pt idx="3">
                  <c:v>Лысковский</c:v>
                </c:pt>
                <c:pt idx="4">
                  <c:v>Пильнинский</c:v>
                </c:pt>
                <c:pt idx="5">
                  <c:v>Сергачский</c:v>
                </c:pt>
                <c:pt idx="6">
                  <c:v>Сосновский</c:v>
                </c:pt>
                <c:pt idx="7">
                  <c:v>г.о.г.Шахунья</c:v>
                </c:pt>
              </c:strCache>
            </c:strRef>
          </c:cat>
          <c:val>
            <c:numRef>
              <c:f>'БАРС-возраст'!$C$53:$J$53</c:f>
              <c:numCache>
                <c:formatCode>0.0</c:formatCode>
                <c:ptCount val="8"/>
                <c:pt idx="1">
                  <c:v>11.1</c:v>
                </c:pt>
                <c:pt idx="2">
                  <c:v>50</c:v>
                </c:pt>
                <c:pt idx="3">
                  <c:v>33.300000000000004</c:v>
                </c:pt>
                <c:pt idx="5">
                  <c:v>33.300000000000004</c:v>
                </c:pt>
                <c:pt idx="6">
                  <c:v>25</c:v>
                </c:pt>
                <c:pt idx="7">
                  <c:v>8.7000000000000011</c:v>
                </c:pt>
              </c:numCache>
            </c:numRef>
          </c:val>
        </c:ser>
        <c:ser>
          <c:idx val="6"/>
          <c:order val="6"/>
          <c:tx>
            <c:strRef>
              <c:f>'БАРС-возраст'!$B$54</c:f>
              <c:strCache>
                <c:ptCount val="1"/>
                <c:pt idx="0">
                  <c:v>51-60лет</c:v>
                </c:pt>
              </c:strCache>
            </c:strRef>
          </c:tx>
          <c:dLbls>
            <c:showVal val="1"/>
          </c:dLbls>
          <c:cat>
            <c:strRef>
              <c:f>'БАРС-возраст'!$C$47:$J$47</c:f>
              <c:strCache>
                <c:ptCount val="8"/>
                <c:pt idx="0">
                  <c:v>Бутурлинский</c:v>
                </c:pt>
                <c:pt idx="1">
                  <c:v>Воротынский</c:v>
                </c:pt>
                <c:pt idx="2">
                  <c:v>Княгининский</c:v>
                </c:pt>
                <c:pt idx="3">
                  <c:v>Лысковский</c:v>
                </c:pt>
                <c:pt idx="4">
                  <c:v>Пильнинский</c:v>
                </c:pt>
                <c:pt idx="5">
                  <c:v>Сергачский</c:v>
                </c:pt>
                <c:pt idx="6">
                  <c:v>Сосновский</c:v>
                </c:pt>
                <c:pt idx="7">
                  <c:v>г.о.г.Шахунья</c:v>
                </c:pt>
              </c:strCache>
            </c:strRef>
          </c:cat>
          <c:val>
            <c:numRef>
              <c:f>'БАРС-возраст'!$C$54:$J$54</c:f>
              <c:numCache>
                <c:formatCode>0.0</c:formatCode>
                <c:ptCount val="8"/>
                <c:pt idx="1">
                  <c:v>22.2</c:v>
                </c:pt>
                <c:pt idx="7">
                  <c:v>8.7000000000000011</c:v>
                </c:pt>
              </c:numCache>
            </c:numRef>
          </c:val>
        </c:ser>
        <c:ser>
          <c:idx val="7"/>
          <c:order val="7"/>
          <c:tx>
            <c:strRef>
              <c:f>'БАРС-возраст'!$B$55</c:f>
              <c:strCache>
                <c:ptCount val="1"/>
                <c:pt idx="0">
                  <c:v>61-70лет</c:v>
                </c:pt>
              </c:strCache>
            </c:strRef>
          </c:tx>
          <c:dLbls>
            <c:showVal val="1"/>
          </c:dLbls>
          <c:cat>
            <c:strRef>
              <c:f>'БАРС-возраст'!$C$47:$J$47</c:f>
              <c:strCache>
                <c:ptCount val="8"/>
                <c:pt idx="0">
                  <c:v>Бутурлинский</c:v>
                </c:pt>
                <c:pt idx="1">
                  <c:v>Воротынский</c:v>
                </c:pt>
                <c:pt idx="2">
                  <c:v>Княгининский</c:v>
                </c:pt>
                <c:pt idx="3">
                  <c:v>Лысковский</c:v>
                </c:pt>
                <c:pt idx="4">
                  <c:v>Пильнинский</c:v>
                </c:pt>
                <c:pt idx="5">
                  <c:v>Сергачский</c:v>
                </c:pt>
                <c:pt idx="6">
                  <c:v>Сосновский</c:v>
                </c:pt>
                <c:pt idx="7">
                  <c:v>г.о.г.Шахунья</c:v>
                </c:pt>
              </c:strCache>
            </c:strRef>
          </c:cat>
          <c:val>
            <c:numRef>
              <c:f>'БАРС-возраст'!$C$55:$J$55</c:f>
              <c:numCache>
                <c:formatCode>General</c:formatCode>
                <c:ptCount val="8"/>
                <c:pt idx="7" formatCode="0.0">
                  <c:v>8.7000000000000011</c:v>
                </c:pt>
              </c:numCache>
            </c:numRef>
          </c:val>
        </c:ser>
        <c:ser>
          <c:idx val="8"/>
          <c:order val="8"/>
          <c:tx>
            <c:strRef>
              <c:f>'БАРС-возраст'!$B$56</c:f>
              <c:strCache>
                <c:ptCount val="1"/>
                <c:pt idx="0">
                  <c:v>71-80лет</c:v>
                </c:pt>
              </c:strCache>
            </c:strRef>
          </c:tx>
          <c:cat>
            <c:strRef>
              <c:f>'БАРС-возраст'!$C$47:$J$47</c:f>
              <c:strCache>
                <c:ptCount val="8"/>
                <c:pt idx="0">
                  <c:v>Бутурлинский</c:v>
                </c:pt>
                <c:pt idx="1">
                  <c:v>Воротынский</c:v>
                </c:pt>
                <c:pt idx="2">
                  <c:v>Княгининский</c:v>
                </c:pt>
                <c:pt idx="3">
                  <c:v>Лысковский</c:v>
                </c:pt>
                <c:pt idx="4">
                  <c:v>Пильнинский</c:v>
                </c:pt>
                <c:pt idx="5">
                  <c:v>Сергачский</c:v>
                </c:pt>
                <c:pt idx="6">
                  <c:v>Сосновский</c:v>
                </c:pt>
                <c:pt idx="7">
                  <c:v>г.о.г.Шахунья</c:v>
                </c:pt>
              </c:strCache>
            </c:strRef>
          </c:cat>
          <c:val>
            <c:numRef>
              <c:f>'БАРС-возраст'!$C$56:$J$56</c:f>
              <c:numCache>
                <c:formatCode>General</c:formatCode>
                <c:ptCount val="8"/>
                <c:pt idx="3" formatCode="0.0">
                  <c:v>5.6</c:v>
                </c:pt>
              </c:numCache>
            </c:numRef>
          </c:val>
        </c:ser>
        <c:ser>
          <c:idx val="9"/>
          <c:order val="9"/>
          <c:tx>
            <c:strRef>
              <c:f>'БАРС-возраст'!$B$57</c:f>
              <c:strCache>
                <c:ptCount val="1"/>
                <c:pt idx="0">
                  <c:v>81лет  и старше</c:v>
                </c:pt>
              </c:strCache>
            </c:strRef>
          </c:tx>
          <c:cat>
            <c:strRef>
              <c:f>'БАРС-возраст'!$C$47:$J$47</c:f>
              <c:strCache>
                <c:ptCount val="8"/>
                <c:pt idx="0">
                  <c:v>Бутурлинский</c:v>
                </c:pt>
                <c:pt idx="1">
                  <c:v>Воротынский</c:v>
                </c:pt>
                <c:pt idx="2">
                  <c:v>Княгининский</c:v>
                </c:pt>
                <c:pt idx="3">
                  <c:v>Лысковский</c:v>
                </c:pt>
                <c:pt idx="4">
                  <c:v>Пильнинский</c:v>
                </c:pt>
                <c:pt idx="5">
                  <c:v>Сергачский</c:v>
                </c:pt>
                <c:pt idx="6">
                  <c:v>Сосновский</c:v>
                </c:pt>
                <c:pt idx="7">
                  <c:v>г.о.г.Шахунья</c:v>
                </c:pt>
              </c:strCache>
            </c:strRef>
          </c:cat>
          <c:val>
            <c:numRef>
              <c:f>'БАРС-возраст'!$C$57:$J$57</c:f>
              <c:numCache>
                <c:formatCode>General</c:formatCode>
                <c:ptCount val="8"/>
              </c:numCache>
            </c:numRef>
          </c:val>
        </c:ser>
        <c:overlap val="100"/>
        <c:axId val="82670336"/>
        <c:axId val="82671872"/>
      </c:barChart>
      <c:catAx>
        <c:axId val="82670336"/>
        <c:scaling>
          <c:orientation val="minMax"/>
        </c:scaling>
        <c:axPos val="b"/>
        <c:numFmt formatCode="General" sourceLinked="1"/>
        <c:tickLblPos val="nextTo"/>
        <c:crossAx val="82671872"/>
        <c:crosses val="autoZero"/>
        <c:auto val="1"/>
        <c:lblAlgn val="ctr"/>
        <c:lblOffset val="100"/>
      </c:catAx>
      <c:valAx>
        <c:axId val="82671872"/>
        <c:scaling>
          <c:orientation val="minMax"/>
        </c:scaling>
        <c:axPos val="l"/>
        <c:majorGridlines/>
        <c:numFmt formatCode="General" sourceLinked="1"/>
        <c:tickLblPos val="nextTo"/>
        <c:crossAx val="82670336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886BD-4304-4F96-AEA8-58960D5B3E5E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E7F12-EC6A-4462-A731-DB6F19FE3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665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8BB6A9C-B53B-491A-BB14-80F4C72EA28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ln/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CFDA0-1F03-4D80-BA10-DC4E9128E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496" y="6215082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2020год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714488"/>
            <a:ext cx="8462528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1902A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«Исполнение индикаторов Стратегии»</a:t>
            </a:r>
          </a:p>
          <a:p>
            <a:pPr algn="ctr"/>
            <a:r>
              <a:rPr lang="ru-RU" sz="3600" b="1" spc="50" dirty="0" smtClean="0">
                <a:ln w="11430"/>
                <a:solidFill>
                  <a:srgbClr val="1902A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муниципальных территориях Нижегородской области</a:t>
            </a:r>
          </a:p>
          <a:p>
            <a:pPr algn="ctr"/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11760" y="3861048"/>
            <a:ext cx="4572000" cy="14691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Эпидемиологический отдел</a:t>
            </a:r>
          </a:p>
          <a:p>
            <a:pPr algn="ctr">
              <a:lnSpc>
                <a:spcPct val="80000"/>
              </a:lnSpc>
            </a:pP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ГБУЗНО «НОЦ СПИД»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Россия, Нижегородская область, </a:t>
            </a:r>
            <a:b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 Нижний Новгород, улица Минина, дом 20/3, литер Е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1400" spc="50" dirty="0" err="1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antispidnn</a:t>
            </a:r>
            <a:r>
              <a:rPr lang="ru-RU" altLang="ru-RU" sz="1400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1400" spc="50" dirty="0" err="1" smtClean="0">
                <a:ln w="11430"/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altLang="ru-RU" sz="1400" spc="50" dirty="0" smtClean="0">
              <a:ln w="11430"/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043608" y="702568"/>
            <a:ext cx="784822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ru-RU" sz="2000" dirty="0">
                <a:solidFill>
                  <a:srgbClr val="FF0000"/>
                </a:solidFill>
                <a:cs typeface="Times New Roman" pitchFamily="18" charset="0"/>
              </a:rPr>
              <a:t>ВАЖНО!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 Если обследуемый принадлежит </a:t>
            </a:r>
            <a:r>
              <a:rPr lang="ru-RU" sz="2000" b="1" u="sng" dirty="0">
                <a:solidFill>
                  <a:schemeClr val="tx1"/>
                </a:solidFill>
                <a:cs typeface="Times New Roman" pitchFamily="18" charset="0"/>
              </a:rPr>
              <a:t>одновременно к нескольким контингентам,</a:t>
            </a:r>
            <a:r>
              <a:rPr lang="ru-RU" sz="2000" u="sng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то при заполнении строк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«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Обследованные добровольно», его следует отнести к одному из контингентов с </a:t>
            </a:r>
            <a:r>
              <a:rPr lang="ru-RU" sz="2000" b="1" u="sng" dirty="0">
                <a:solidFill>
                  <a:schemeClr val="tx1"/>
                </a:solidFill>
                <a:cs typeface="Times New Roman" pitchFamily="18" charset="0"/>
              </a:rPr>
              <a:t>наименьшим </a:t>
            </a:r>
            <a:r>
              <a:rPr lang="ru-RU" sz="2000" b="1" u="sng" dirty="0" smtClean="0">
                <a:solidFill>
                  <a:schemeClr val="tx1"/>
                </a:solidFill>
                <a:cs typeface="Times New Roman" pitchFamily="18" charset="0"/>
              </a:rPr>
              <a:t>кодом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endParaRPr lang="ru-RU" sz="2000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0" hangingPunct="0"/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ru-RU" sz="1200" dirty="0">
              <a:solidFill>
                <a:schemeClr val="tx1"/>
              </a:solidFill>
            </a:endParaRPr>
          </a:p>
          <a:p>
            <a:pPr algn="just" eaLnBrk="0" hangingPunct="0"/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ИСКЛЮЧЕНИЕ: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Для </a:t>
            </a:r>
            <a:r>
              <a:rPr lang="ru-RU" sz="2000" u="sng" dirty="0">
                <a:solidFill>
                  <a:schemeClr val="tx1"/>
                </a:solidFill>
                <a:cs typeface="Times New Roman" pitchFamily="18" charset="0"/>
              </a:rPr>
              <a:t>беременных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 женщин основным кодом выбирается код </a:t>
            </a:r>
            <a:r>
              <a:rPr lang="ru-RU" sz="2000" b="1" dirty="0">
                <a:solidFill>
                  <a:schemeClr val="tx1"/>
                </a:solidFill>
                <a:cs typeface="Times New Roman" pitchFamily="18" charset="0"/>
              </a:rPr>
              <a:t>109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,  а для лиц, находящиеся в местах лишения свободы – </a:t>
            </a:r>
            <a:r>
              <a:rPr lang="ru-RU" sz="2000" b="1" dirty="0">
                <a:solidFill>
                  <a:schemeClr val="tx1"/>
                </a:solidFill>
                <a:cs typeface="Times New Roman" pitchFamily="18" charset="0"/>
              </a:rPr>
              <a:t>112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.  </a:t>
            </a:r>
          </a:p>
          <a:p>
            <a:pPr algn="just" eaLnBrk="0" hangingPunct="0"/>
            <a:endParaRPr lang="ru-RU" sz="2000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0" hangingPunct="0"/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	Российских граждан, если их нельзя отнести ни одному из кодов контингентов, следует показывать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с кодом </a:t>
            </a:r>
            <a:r>
              <a:rPr lang="ru-RU" sz="2000" b="1" dirty="0">
                <a:solidFill>
                  <a:schemeClr val="tx1"/>
                </a:solidFill>
                <a:cs typeface="Times New Roman" pitchFamily="18" charset="0"/>
              </a:rPr>
              <a:t>118</a:t>
            </a:r>
            <a:r>
              <a:rPr lang="ru-RU" sz="2000" dirty="0">
                <a:solidFill>
                  <a:schemeClr val="tx1"/>
                </a:solidFill>
                <a:cs typeface="Times New Roman" pitchFamily="18" charset="0"/>
              </a:rPr>
              <a:t> – прочие.  </a:t>
            </a:r>
          </a:p>
          <a:p>
            <a:pPr algn="just" eaLnBrk="0" hangingPunct="0"/>
            <a:endParaRPr lang="ru-RU" sz="1200" dirty="0">
              <a:solidFill>
                <a:schemeClr val="tx1"/>
              </a:solidFill>
            </a:endParaRPr>
          </a:p>
          <a:p>
            <a:pPr algn="just" eaLnBrk="0" hangingPunct="0"/>
            <a:r>
              <a:rPr lang="ru-RU" sz="2000" b="1" dirty="0">
                <a:solidFill>
                  <a:schemeClr val="tx1"/>
                </a:solidFill>
                <a:cs typeface="Times New Roman" pitchFamily="18" charset="0"/>
              </a:rPr>
              <a:t>	Кодирование причин обследования детей осуществляется как у взрослых</a:t>
            </a:r>
            <a:r>
              <a:rPr lang="ru-RU" sz="3600" b="1" dirty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algn="just" eaLnBrk="0" hangingPunct="0"/>
            <a:r>
              <a:rPr lang="ru-RU" sz="1600" b="1" dirty="0">
                <a:solidFill>
                  <a:schemeClr val="tx1"/>
                </a:solidFill>
                <a:cs typeface="Times New Roman" pitchFamily="18" charset="0"/>
              </a:rPr>
              <a:t>Приказ от 18.05.2020 №315-409/20П/од Приложение 2:  «Инструкция по заполнению формы «Сведения о результатах исследования крови на антитела к ВИЧ»</a:t>
            </a:r>
          </a:p>
          <a:p>
            <a:pPr algn="just" eaLnBrk="0" hangingPunct="0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142875" y="142875"/>
            <a:ext cx="8929688" cy="6454775"/>
          </a:xfrm>
        </p:spPr>
        <p:txBody>
          <a:bodyPr/>
          <a:lstStyle/>
          <a:p>
            <a:pPr algn="r">
              <a:buFontTx/>
              <a:buNone/>
            </a:pPr>
            <a:r>
              <a:rPr lang="ru-RU" alt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АВАРИЙНАЯ   СИТУАЦИЯ</a:t>
            </a:r>
          </a:p>
          <a:p>
            <a:pPr algn="r">
              <a:buFontTx/>
              <a:buNone/>
            </a:pP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РЕЗУЛЬТАТ  ЭКСПРЕСС-ТЕСТА</a:t>
            </a:r>
          </a:p>
          <a:p>
            <a:pPr algn="r">
              <a:buFontTx/>
              <a:buNone/>
            </a:pP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Пациент _______________________</a:t>
            </a:r>
          </a:p>
          <a:p>
            <a:pPr algn="r">
              <a:buFontTx/>
              <a:buNone/>
            </a:pPr>
            <a:endParaRPr lang="ru-RU" alt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Мед. работник __________________</a:t>
            </a:r>
          </a:p>
          <a:p>
            <a:pPr algn="ctr">
              <a:buFontTx/>
              <a:buNone/>
            </a:pP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Направление № _____________</a:t>
            </a:r>
          </a:p>
          <a:p>
            <a:pPr algn="ctr">
              <a:buFontTx/>
              <a:buNone/>
            </a:pP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на  исследование  образцов  крови  на  ВИЧ - инфекцию</a:t>
            </a:r>
          </a:p>
          <a:p>
            <a:pPr algn="ctr">
              <a:buFontTx/>
              <a:buNone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в  ГБУЗНО «Нижегородский областной центр по профилактике и борьбе со СПИД и инфекционными заболеваниями»</a:t>
            </a:r>
          </a:p>
          <a:p>
            <a:pPr>
              <a:buFontTx/>
              <a:buNone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от ____________________________________________________адрес_____________________________________________________</a:t>
            </a:r>
          </a:p>
          <a:p>
            <a:pPr>
              <a:buFontTx/>
              <a:buNone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Ф.И.О. главного врача __________________________________ телефон главного врача ______________________________________</a:t>
            </a:r>
          </a:p>
          <a:p>
            <a:pPr>
              <a:buFontTx/>
              <a:buNone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Ф.И.О. и телефон ответственного лица за забор крови на ВИЧ-инфекцию __________________________________________________</a:t>
            </a:r>
          </a:p>
          <a:p>
            <a:pPr>
              <a:buFontTx/>
              <a:buNone/>
            </a:pPr>
            <a:endParaRPr lang="ru-RU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Должность, фамилия, подпись лица, направившего материал ______________________________________________________________</a:t>
            </a:r>
          </a:p>
          <a:p>
            <a:pPr>
              <a:buFontTx/>
              <a:buNone/>
            </a:pPr>
            <a:endParaRPr lang="ru-RU" alt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Дата _________________________________________________ Принято ГБУЗНО «НОЦ СПИД» _____________________________</a:t>
            </a:r>
            <a:endParaRPr lang="ru-RU" altLang="ru-RU" sz="12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50" y="2997201"/>
          <a:ext cx="8858247" cy="2032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78"/>
                <a:gridCol w="1934846"/>
                <a:gridCol w="500062"/>
                <a:gridCol w="1000125"/>
                <a:gridCol w="785812"/>
                <a:gridCol w="1785937"/>
                <a:gridCol w="785812"/>
                <a:gridCol w="642937"/>
                <a:gridCol w="1214438"/>
              </a:tblGrid>
              <a:tr h="5012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Фамилия,                   имя, отчество      (полностью)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рождения (число, месяц, год)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Граж-данство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Домашний адрес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контин-гента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забора крови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6357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ПАЦИЕНТ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034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МЕДИЦИНСКИЙ РАБОТНИК</a:t>
                      </a:r>
                    </a:p>
                    <a:p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5" marB="4571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84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0080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785794"/>
            <a:ext cx="7922841" cy="13208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МЗНО и УРПН НО от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14.03.2019 года  №315-157/19П/од 20-0 «Об утверждении алгоритма противоэпидемических, профилактических мероприятий, диспансерного наблюдения больных ВИЧ-инфекцией в Нижегородской области».</a:t>
            </a:r>
            <a:r>
              <a:rPr lang="ru-RU" sz="1800" dirty="0">
                <a:solidFill>
                  <a:srgbClr val="FF0000"/>
                </a:solidFill>
              </a:rPr>
              <a:t/>
            </a:r>
            <a:br>
              <a:rPr lang="ru-RU" sz="1800" dirty="0">
                <a:solidFill>
                  <a:srgbClr val="FF0000"/>
                </a:solidFill>
              </a:rPr>
            </a:b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2085397"/>
            <a:ext cx="8282882" cy="4772603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Медицинские организации Нижегородской области обеспечивают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	 Забор крови с проведением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дотестового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консультирования и направление материала пациента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скрининговое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исследование в лабораторию (ГБУЗНО «НОЦ СПИД», иные медицинские организации, проводящие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скрининговые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исследования на ВИЧ-инфекцию) в срок не более 2 рабочих дней после забора материала.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Оформление документов (направления на исследование материала на ВИЧ-инфекцию) осуществляется при наличии документов, подтверждающих личность (паспорт, свидетельство о рождении).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 отсутствии документов, подтверждающих личность (паспорт, свидетельство о рождении), материал в направлении оформляется, как анонимный (основание п.5.9.2. СП 3.1.5.2826-10 «Профилактика ВИЧ-инфекции»).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После установления личности пациента при наличии документа, удостоверяющего личность (паспорт, свидетельство о рождении), материал забирается повторно с оформлением направления в соответствии                                    с п.5.9.1. СП 3.1.5.2826-10 «Профилактика ВИЧ-инфекции».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Медицинские организации, осуществляющие скрининг на ВИЧ-инфекцию, проводят исследования в срок не более 2 рабочих дней после получения материала и направляют первично положительную сыворотку для подтверждения в лабораторию ГБУЗНО «НОЦ СПИД» в течение 2 рабочих дней с даты получения положительного результата. </a:t>
            </a:r>
          </a:p>
          <a:p>
            <a:endParaRPr lang="ru-RU" b="1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2" y="4763"/>
            <a:ext cx="91428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628422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lIns="9144" tIns="9144" rIns="9144" bIns="9144" anchor="ctr">
            <a:normAutofit/>
          </a:bodyPr>
          <a:lstStyle/>
          <a:p>
            <a:pPr algn="ctr"/>
            <a:fld id="{BE134DD8-4634-4EB6-8D8C-EE3A1B1C1C81}" type="slidenum">
              <a:rPr lang="ru-RU" altLang="ru-RU" sz="1600">
                <a:solidFill>
                  <a:srgbClr val="FFFFFF"/>
                </a:solidFill>
                <a:latin typeface="Calibri" panose="020F0502020204030204" pitchFamily="34" charset="0"/>
              </a:rPr>
              <a:pPr algn="ctr"/>
              <a:t>13</a:t>
            </a:fld>
            <a:endParaRPr lang="ru-RU" altLang="ru-RU" sz="16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765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428604"/>
            <a:ext cx="8229600" cy="9906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altLang="ru-RU" sz="40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ВНИМАНИЕ! </a:t>
            </a:r>
            <a:br>
              <a:rPr lang="ru-RU" altLang="ru-RU" sz="40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ru-RU" altLang="ru-RU" sz="40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Неподтвержденный диагноз!</a:t>
            </a:r>
            <a:endParaRPr lang="ru-RU" altLang="ru-RU" sz="3600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2" name="Содержимое 2"/>
          <p:cNvSpPr>
            <a:spLocks noGrp="1"/>
          </p:cNvSpPr>
          <p:nvPr>
            <p:ph idx="4294967295"/>
          </p:nvPr>
        </p:nvSpPr>
        <p:spPr>
          <a:xfrm>
            <a:off x="285720" y="1928802"/>
            <a:ext cx="8675687" cy="439261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altLang="ru-RU" sz="4400" b="1" i="1" dirty="0" smtClean="0"/>
              <a:t>	</a:t>
            </a:r>
            <a:r>
              <a:rPr lang="ru-RU" altLang="ru-RU" sz="4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 2020г 9мес.  общее количество случаев с неподтвержденным диагнозом после получения первичного положительного результата </a:t>
            </a:r>
            <a:r>
              <a:rPr lang="ru-RU" altLang="ru-RU" sz="3200" b="1" dirty="0" err="1" smtClean="0">
                <a:latin typeface="Times New Roman" pitchFamily="18" charset="0"/>
                <a:cs typeface="Times New Roman" pitchFamily="18" charset="0"/>
              </a:rPr>
              <a:t>имунного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err="1" smtClean="0">
                <a:latin typeface="Times New Roman" pitchFamily="18" charset="0"/>
                <a:cs typeface="Times New Roman" pitchFamily="18" charset="0"/>
              </a:rPr>
              <a:t>блота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 в МО Нижегородской области –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случаев, </a:t>
            </a:r>
          </a:p>
          <a:p>
            <a:pPr algn="ctr"/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в 2019г. - 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случая, </a:t>
            </a:r>
          </a:p>
          <a:p>
            <a:pPr algn="ctr"/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еще 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случаев в 2018г. </a:t>
            </a:r>
            <a:endParaRPr lang="ru-RU" alt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b="1" i="1" dirty="0" smtClean="0">
                <a:latin typeface="Times New Roman" panose="02020603050405020304" pitchFamily="18" charset="0"/>
              </a:rPr>
              <a:t>	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2" y="4763"/>
            <a:ext cx="91428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908664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6939106"/>
              </p:ext>
            </p:extLst>
          </p:nvPr>
        </p:nvGraphicFramePr>
        <p:xfrm>
          <a:off x="1428728" y="1714488"/>
          <a:ext cx="6642425" cy="3815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14579"/>
                <a:gridCol w="1106633"/>
                <a:gridCol w="1098476"/>
                <a:gridCol w="941551"/>
                <a:gridCol w="128118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Район/год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Бутурлинский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Воротынский муниципальный район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Княгининский</a:t>
                      </a:r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Лысковский</a:t>
                      </a:r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Пильнинский</a:t>
                      </a:r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Сергачский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Сосновский  муниципальный район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 округ г.Шахунья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2(1 из Тоншаево)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43042" y="857232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Отрицательные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2017-2020гг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2" y="4763"/>
            <a:ext cx="91428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833024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BF94-73E3-4828-9776-46536705A7FB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2068" name="Блок-схема: альтернативный процесс 7"/>
          <p:cNvSpPr>
            <a:spLocks noChangeArrowheads="1"/>
          </p:cNvSpPr>
          <p:nvPr/>
        </p:nvSpPr>
        <p:spPr bwMode="auto">
          <a:xfrm>
            <a:off x="683568" y="836712"/>
            <a:ext cx="2376264" cy="1008112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НЕРЕГЛАМЕНТИРОВАННЫЕ ДЕЙСТВИЯ ПРИ ОТБОРЕ МАТЕРИАЛА НА ИССЛЕДОВАНИЕ</a:t>
            </a:r>
          </a:p>
        </p:txBody>
      </p:sp>
      <p:sp>
        <p:nvSpPr>
          <p:cNvPr id="2064" name="Блок-схема: альтернативный процесс 16"/>
          <p:cNvSpPr>
            <a:spLocks noChangeArrowheads="1"/>
          </p:cNvSpPr>
          <p:nvPr/>
        </p:nvSpPr>
        <p:spPr bwMode="auto">
          <a:xfrm>
            <a:off x="3347864" y="836712"/>
            <a:ext cx="3672408" cy="3816424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НЕСООТВЕТСТВИЕ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требованиям нормативных документов «НАПРАВЛЕНИЙ» 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осуществлении маркировки на пробирках: номера на пробирке, в журнале регистрации и в «Направлении» на исследование не соответствуют.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2.На пробирке указывается только номера, а не Ф.И.О.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3.Похожие фамилии сокращены, одинаковые инициалы, что приводит к ошибкам при заполнении первичной мед. документации.</a:t>
            </a:r>
          </a:p>
          <a:p>
            <a:pPr algn="just">
              <a:lnSpc>
                <a:spcPct val="90000"/>
              </a:lnSpc>
            </a:pP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4. Выдуманные паспортные/адресные  данные, при отсутствии документов или умышленно.</a:t>
            </a:r>
            <a:r>
              <a:rPr lang="ru-RU" altLang="ru-RU" sz="1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90000"/>
              </a:lnSpc>
            </a:pPr>
            <a:r>
              <a:rPr lang="ru-RU" altLang="ru-RU" sz="1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ВАЖНО! При обращении в МО пациентов без документов или в бессознательном состоянии, проводить тестирование на ВИЧ-инфекцию анонимно: указывать только цифровой код, включающий порядковый номер </a:t>
            </a:r>
            <a:r>
              <a:rPr lang="ru-RU" altLang="ru-RU" sz="11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освидетельствуемого</a:t>
            </a:r>
            <a:r>
              <a:rPr lang="ru-RU" altLang="ru-RU" sz="1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, год рождения, место жительства (субъект Российской Федерации). Фамилию, имя, отчество </a:t>
            </a:r>
            <a:r>
              <a:rPr lang="ru-RU" altLang="ru-RU" sz="11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освидетельствуемого</a:t>
            </a:r>
            <a:r>
              <a:rPr lang="ru-RU" altLang="ru-RU" sz="11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не указывать(п. 5.9.2. с СП 3.1.5.2826-10).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4644008" y="5661248"/>
            <a:ext cx="2448272" cy="108012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ередача неверных данных: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 донорскую службу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 Федеральный регистр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месту регистрации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миграционная служба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7308304" y="3501008"/>
            <a:ext cx="1728192" cy="2088232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1.Отсутствие полноценной маркировки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эппендорфа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2.Риск получения недостоверных результатов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467544" y="2060848"/>
            <a:ext cx="2808312" cy="1656184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1.Отбор крови от пациента осуществляется в одноразовый шприц;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2.Кровь переносится в вакуумную систему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вакутейнер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Отстоявшаяся сыворотка переносится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эппендорф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Перепутывание пробирок.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4932040" y="548680"/>
            <a:ext cx="144016" cy="288032"/>
          </a:xfrm>
          <a:prstGeom prst="downArrow">
            <a:avLst>
              <a:gd name="adj1" fmla="val 50000"/>
              <a:gd name="adj2" fmla="val 70884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179512" y="4077072"/>
            <a:ext cx="3168352" cy="2664296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1.Создает условия для профессионального инфицирования,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2.Приводит к значительным экономическим потерям (одноразовый шприц,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вакутейнер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расходники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пипетки,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дезсредства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эппендорфы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пр.)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3.Увеличению нецелесообразных затрат рабочего времени. </a:t>
            </a:r>
            <a:endParaRPr kumimoji="0" lang="ru-RU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1475656" y="116632"/>
            <a:ext cx="6912768" cy="43204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ЗАМЕЧАНИЯ ПРИ ПРОВЕДЕНИИ ЛАБОРАТОРНОЙ ДИАГНОСТИКИ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251520" y="4046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95400" algn="l"/>
                <a:tab pos="4991100" algn="l"/>
              </a:tabLst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95400" algn="l"/>
                <a:tab pos="4991100" algn="l"/>
              </a:tabLst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95400" algn="l"/>
                <a:tab pos="4991100" algn="l"/>
              </a:tabLst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95400" algn="l"/>
                <a:tab pos="49911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utoShape 11"/>
          <p:cNvSpPr>
            <a:spLocks noChangeArrowheads="1"/>
          </p:cNvSpPr>
          <p:nvPr/>
        </p:nvSpPr>
        <p:spPr bwMode="auto">
          <a:xfrm>
            <a:off x="1547664" y="476672"/>
            <a:ext cx="135632" cy="288032"/>
          </a:xfrm>
          <a:prstGeom prst="downArrow">
            <a:avLst>
              <a:gd name="adj1" fmla="val 50000"/>
              <a:gd name="adj2" fmla="val 70884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Блок-схема: альтернативный процесс 7"/>
          <p:cNvSpPr>
            <a:spLocks noChangeArrowheads="1"/>
          </p:cNvSpPr>
          <p:nvPr/>
        </p:nvSpPr>
        <p:spPr bwMode="auto">
          <a:xfrm>
            <a:off x="7236296" y="836712"/>
            <a:ext cx="1800200" cy="648072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НАРУШЕНИЕ ПРИ ХРАНЕНИИ</a:t>
            </a:r>
          </a:p>
        </p:txBody>
      </p:sp>
      <p:sp>
        <p:nvSpPr>
          <p:cNvPr id="29" name="AutoShape 13"/>
          <p:cNvSpPr>
            <a:spLocks noChangeArrowheads="1"/>
          </p:cNvSpPr>
          <p:nvPr/>
        </p:nvSpPr>
        <p:spPr bwMode="auto">
          <a:xfrm>
            <a:off x="3419872" y="4653136"/>
            <a:ext cx="3456384" cy="936104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1.Увеличивается время на поиск пациентов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2.Увеличивается время на поиск контактных</a:t>
            </a:r>
            <a:endParaRPr kumimoji="0" lang="ru-RU" sz="14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7" name="Блок-схема: альтернативный процесс 11"/>
          <p:cNvSpPr>
            <a:spLocks noChangeArrowheads="1"/>
          </p:cNvSpPr>
          <p:nvPr/>
        </p:nvSpPr>
        <p:spPr bwMode="auto">
          <a:xfrm>
            <a:off x="7164288" y="1916832"/>
            <a:ext cx="1876053" cy="115212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Хранение материала вне холодильника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AutoShape 11"/>
          <p:cNvSpPr>
            <a:spLocks noChangeArrowheads="1"/>
          </p:cNvSpPr>
          <p:nvPr/>
        </p:nvSpPr>
        <p:spPr bwMode="auto">
          <a:xfrm>
            <a:off x="8100392" y="548680"/>
            <a:ext cx="144016" cy="288032"/>
          </a:xfrm>
          <a:prstGeom prst="downArrow">
            <a:avLst>
              <a:gd name="adj1" fmla="val 50000"/>
              <a:gd name="adj2" fmla="val 70884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2" y="4763"/>
            <a:ext cx="91428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1" name="AutoShape 11"/>
          <p:cNvSpPr>
            <a:spLocks noChangeArrowheads="1"/>
          </p:cNvSpPr>
          <p:nvPr/>
        </p:nvSpPr>
        <p:spPr bwMode="auto">
          <a:xfrm>
            <a:off x="1763688" y="3789040"/>
            <a:ext cx="135632" cy="288032"/>
          </a:xfrm>
          <a:prstGeom prst="downArrow">
            <a:avLst>
              <a:gd name="adj1" fmla="val 50000"/>
              <a:gd name="adj2" fmla="val 70884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AutoShape 11"/>
          <p:cNvSpPr>
            <a:spLocks noChangeArrowheads="1"/>
          </p:cNvSpPr>
          <p:nvPr/>
        </p:nvSpPr>
        <p:spPr bwMode="auto">
          <a:xfrm>
            <a:off x="4860032" y="4581128"/>
            <a:ext cx="135632" cy="288032"/>
          </a:xfrm>
          <a:prstGeom prst="downArrow">
            <a:avLst>
              <a:gd name="adj1" fmla="val 50000"/>
              <a:gd name="adj2" fmla="val 70884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AutoShape 11"/>
          <p:cNvSpPr>
            <a:spLocks noChangeArrowheads="1"/>
          </p:cNvSpPr>
          <p:nvPr/>
        </p:nvSpPr>
        <p:spPr bwMode="auto">
          <a:xfrm>
            <a:off x="1763688" y="1844824"/>
            <a:ext cx="135632" cy="288032"/>
          </a:xfrm>
          <a:prstGeom prst="downArrow">
            <a:avLst>
              <a:gd name="adj1" fmla="val 50000"/>
              <a:gd name="adj2" fmla="val 70884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AutoShape 11"/>
          <p:cNvSpPr>
            <a:spLocks noChangeArrowheads="1"/>
          </p:cNvSpPr>
          <p:nvPr/>
        </p:nvSpPr>
        <p:spPr bwMode="auto">
          <a:xfrm>
            <a:off x="8100392" y="3068960"/>
            <a:ext cx="144016" cy="360040"/>
          </a:xfrm>
          <a:prstGeom prst="downArrow">
            <a:avLst>
              <a:gd name="adj1" fmla="val 50000"/>
              <a:gd name="adj2" fmla="val 70884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AutoShape 11"/>
          <p:cNvSpPr>
            <a:spLocks noChangeArrowheads="1"/>
          </p:cNvSpPr>
          <p:nvPr/>
        </p:nvSpPr>
        <p:spPr bwMode="auto">
          <a:xfrm>
            <a:off x="8100392" y="1484784"/>
            <a:ext cx="135632" cy="288032"/>
          </a:xfrm>
          <a:prstGeom prst="downArrow">
            <a:avLst>
              <a:gd name="adj1" fmla="val 50000"/>
              <a:gd name="adj2" fmla="val 70884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AutoShape 11"/>
          <p:cNvSpPr>
            <a:spLocks noChangeArrowheads="1"/>
          </p:cNvSpPr>
          <p:nvPr/>
        </p:nvSpPr>
        <p:spPr bwMode="auto">
          <a:xfrm>
            <a:off x="6012160" y="5517232"/>
            <a:ext cx="135632" cy="288032"/>
          </a:xfrm>
          <a:prstGeom prst="downArrow">
            <a:avLst>
              <a:gd name="adj1" fmla="val 50000"/>
              <a:gd name="adj2" fmla="val 70884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непроведенных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эпид.расследований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 числа впервые выявленных в 2017-2020(9мес)гг.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978174712"/>
              </p:ext>
            </p:extLst>
          </p:nvPr>
        </p:nvGraphicFramePr>
        <p:xfrm>
          <a:off x="323529" y="1500174"/>
          <a:ext cx="8496942" cy="426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32377"/>
                <a:gridCol w="816706"/>
                <a:gridCol w="849694"/>
                <a:gridCol w="873544"/>
                <a:gridCol w="825845"/>
                <a:gridCol w="924212"/>
                <a:gridCol w="775176"/>
                <a:gridCol w="849694"/>
                <a:gridCol w="849694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Район/год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долг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долг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долг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долг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Бутурлинский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    +1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Воротынский  муниципальный район    +1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Княгининский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     +1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Лысковский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муниципальный район  +2 из 35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Пильнинский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    +1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Сергачский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Сосновский 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 округ г.Шахунья  1+ 1 из 41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2" y="4763"/>
            <a:ext cx="91428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835916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 bwMode="auto">
          <a:xfrm>
            <a:off x="357158" y="500042"/>
            <a:ext cx="8964488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ЗАМЕЧАНИЯ ПРИ ОФОРМЛЕНИИ 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«Карт эпидемиологического расследования случая ВИЧ-инфекции»</a:t>
            </a:r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endParaRPr lang="ru-RU" sz="2000" cap="none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28596" y="1484784"/>
            <a:ext cx="8345238" cy="48965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внесены номера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СНИЛСов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 паспортов.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внесены коды причин заражения.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отсутствии результатов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референсного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исследования - на учет, даже при наличии «КЭР» постановка не производится.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ВАЖНО!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если вы получили результат повторного исследования отличный от первичного проинформируйте об этом эпидемиологов-кураторов.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Отсутствует информация на «контактных»- ФИО, дата рождения, адрес, телефон и т.д.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Нет результатов обследований контактных, в том числе детей.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указан «гражданский брак», а  в вопросе о половых контактах отметка об отсутствии половых партнеров, необходимо указать данные полового партнера (ФИО, телефон или адрес, по которому можно разыскать).</a:t>
            </a:r>
          </a:p>
          <a:p>
            <a:pPr>
              <a:lnSpc>
                <a:spcPct val="9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Отсутствуют «предупреждения».</a:t>
            </a:r>
          </a:p>
          <a:p>
            <a:pPr>
              <a:lnSpc>
                <a:spcPct val="9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Отсутствуют  подписи в «предупреждениях».</a:t>
            </a:r>
          </a:p>
          <a:p>
            <a:pPr>
              <a:lnSpc>
                <a:spcPct val="9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указаны «пути передачи» или отмечено «нет данных» - расцениваются как «внутрибольничное  инфицирование».</a:t>
            </a:r>
          </a:p>
          <a:p>
            <a:pPr>
              <a:lnSpc>
                <a:spcPct val="9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аккуратное заполнение: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Запись осуществляется на напечатанном тексте, что делает невозможным прочтение,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2. Непонятный почерк.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оформлены проводившиеся медицинские манипуляции + место их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проведения+сроки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Вам передана информация по положительному результату ИБ на ребенка, необходимо ее довести до педиатрической службы своего района и связаться с педиатром ГБУЗ НО «НОЦ СПИД».</a:t>
            </a:r>
          </a:p>
          <a:p>
            <a:pPr>
              <a:lnSpc>
                <a:spcPct val="80000"/>
              </a:lnSpc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" y="4763"/>
            <a:ext cx="91428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476672"/>
            <a:ext cx="6501408" cy="1142984"/>
          </a:xfrm>
        </p:spPr>
        <p:txBody>
          <a:bodyPr/>
          <a:lstStyle/>
          <a:p>
            <a:pPr lvl="0" algn="ctr">
              <a:buNone/>
            </a:pP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Коды причин заражения ВИЧ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 smtClean="0"/>
              <a:t> </a:t>
            </a:r>
            <a:endParaRPr lang="ru-RU" b="1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55576" y="1461628"/>
            <a:ext cx="770485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 – гомосексуальная связь с гомо/бисексуальным партнером, не употребляющим наркотики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101 – гомосексуальная связь с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наркопотребителем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104 – гетеросексуальная связь с бисексуальным партнером, не употребляющим наркотики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105 – гетеросексуальная связь с гетеросексуальным партнером, не употребляющим наркотики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106 – гетеросексуальная связь с инъекционным потребителем наркотиков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108 – наркотический контакт с инфицированным ВИЧ партнёром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107 – бытовой парентеральный контакт с ВИЧ - инфицированным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109 – переливание крови/пересадка органов от инфицированного ВИЧ донора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110 – заражение ВИЧ, связанное с оказанием медицинской помощи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111 – заражение детей от матерей во время беременности и родов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112 – заражение детей от матерей при грудном вскармливании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113 – заражение матерей от детей при грудном вскармливании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114 – другая причина, указать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8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BF94-73E3-4828-9776-46536705A7FB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3707904" y="4365104"/>
            <a:ext cx="5040560" cy="1800200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Запись к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специалистам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Портал52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Регистратура ГБУЗ НО «НОЦ СПИД»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8(831)214-0-214 (доб.849; 850; 851)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899592" y="1124744"/>
            <a:ext cx="5544616" cy="3024336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ПАЦИЕНТ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КОНСУЛЬТАЦИИ В ГБУЗ НО «НОЦ СПИД»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ДОЛЖЕН ИМЕТЬ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СЕБЕ: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1.Документ, удостоверяющий личность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2.СНИЛС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3.Направление от «доверенного» врача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3.Результаты ВН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4.Результаты ИС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95400" algn="l"/>
                <a:tab pos="4991100" algn="l"/>
              </a:tabLst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95400" algn="l"/>
                <a:tab pos="4991100" algn="l"/>
              </a:tabLst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95400" algn="l"/>
                <a:tab pos="4991100" algn="l"/>
              </a:tabLst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95400" algn="l"/>
                <a:tab pos="49911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33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0" y="827529"/>
            <a:ext cx="2358338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2650" algn="l"/>
              </a:tabLst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265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04856" cy="43204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Действующие нормативные документы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79512" y="981075"/>
            <a:ext cx="8856984" cy="5688013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</a:pPr>
            <a:endParaRPr lang="ru-RU" sz="1500" b="1" dirty="0" smtClean="0"/>
          </a:p>
          <a:p>
            <a:pPr marL="514350" indent="-514350" eaLnBrk="1" hangingPunct="1">
              <a:lnSpc>
                <a:spcPct val="120000"/>
              </a:lnSpc>
              <a:buFont typeface="Arial" charset="0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Государственная стратегия противодействия распространению ВИЧ-инфекции в РФ на период до 2020 года и дальнейшую перспективу (утверждена распоряжением Правительства РФ от 20.10.2016 №2203-р) </a:t>
            </a:r>
          </a:p>
          <a:p>
            <a:pPr marL="514350" indent="-514350" eaLnBrk="1" hangingPunct="1">
              <a:lnSpc>
                <a:spcPct val="120000"/>
              </a:lnSpc>
              <a:buFont typeface="Arial" charset="0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Российской Федерации от 20.04.2017 №754-р «Об утверждении Плана мероприятий по реализации Государственной стратегии противодействия распространению ВИЧ-инфекции в Российской Федерации на период до 2020 года и дальнейшую перспективу», </a:t>
            </a:r>
          </a:p>
          <a:p>
            <a:pPr marL="514350" indent="-514350" eaLnBrk="1" hangingPunct="1">
              <a:lnSpc>
                <a:spcPct val="120000"/>
              </a:lnSpc>
              <a:buFont typeface="Arial" charset="0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Нижегородской области от 22.08.2017 №1378-р «Об утверждении плана мероприятий по реализации Государственной стратегии противодействия распространению ВИЧ-инфекции в Нижегородской области на период до 2020 года и дальнейшую перспективу», </a:t>
            </a:r>
          </a:p>
          <a:p>
            <a:pPr marL="514350" indent="-514350" eaLnBrk="1" hangingPunct="1">
              <a:lnSpc>
                <a:spcPct val="120000"/>
              </a:lnSpc>
              <a:buFont typeface="Arial" charset="0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08.04.2017 №426 «Об утверждении Правил ведения Федерального регистра лиц, инфицированных вирусом иммунодефицита человека, и Федерального регистра лиц, больных туберкулезом» </a:t>
            </a:r>
          </a:p>
          <a:p>
            <a:pPr marL="514350" indent="-514350" eaLnBrk="1" hangingPunct="1">
              <a:lnSpc>
                <a:spcPct val="120000"/>
              </a:lnSpc>
              <a:buFont typeface="Arial" charset="0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Государственная программа «Развитие здравоохранения Нижегородской области на 2013-2020 годы» (утверждена постановлением Правительства Нижегородской области от 26.04.2013 №274)</a:t>
            </a:r>
          </a:p>
          <a:p>
            <a:pPr marL="514350" indent="-514350">
              <a:lnSpc>
                <a:spcPct val="120000"/>
              </a:lnSpc>
              <a:buFont typeface="Arial" charset="0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Поручение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Президента РФ ПР-2742 от 30.12.2019 по вопросу противодействия распространению ВИЧ-инфекции в Российской Федерации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</a:pPr>
            <a:endParaRPr lang="ru-RU" sz="1600" b="1" dirty="0" smtClean="0"/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</a:pPr>
            <a:endParaRPr lang="ru-RU" sz="16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02030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Рекомендации: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26" y="1484784"/>
            <a:ext cx="3566802" cy="4389120"/>
          </a:xfrm>
        </p:spPr>
        <p:txBody>
          <a:bodyPr>
            <a:noAutofit/>
          </a:bodyPr>
          <a:lstStyle/>
          <a:p>
            <a:pPr lvl="0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755576" y="3429000"/>
            <a:ext cx="7848872" cy="936104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Обеспечить забор крови в течение всего рабочего дня, чтобы пациент мог сдать кровь в день посещения.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755576" y="1268760"/>
            <a:ext cx="7848872" cy="187220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окончания года  довести охват медицинским освидетельствованием населения на ВИЧ-инфекцию не менее 24% на каждой территории. 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Сформировать настороженность у врачей, работающих с целевым   контингентом с учетом возрастов.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755576" y="4725144"/>
            <a:ext cx="7848872" cy="151216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Оформление  первичной медицинской документации осуществлять в соответствии с действующими документами (правильное кодирование причин обследования и заражения, оформления актуальной карты эпидемиологического расследования случая ВИЧ-инфекции).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6409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softRound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/>
          <a:lstStyle/>
          <a:p>
            <a:r>
              <a:rPr lang="ru-RU" dirty="0" smtClean="0"/>
              <a:t>Все материалы можно найти на сайте нашего Центра! </a:t>
            </a:r>
            <a:r>
              <a:rPr lang="en-US" b="1" i="1" u="sng" smtClean="0"/>
              <a:t>http://antispidnn.ru/</a:t>
            </a:r>
            <a:endParaRPr lang="ru-RU" dirty="0" smtClean="0"/>
          </a:p>
          <a:p>
            <a:r>
              <a:rPr lang="ru-RU" dirty="0" smtClean="0"/>
              <a:t>Новое кодирование можно распечатать в разделе «Специалистам» - «Библиотека» - «Памятка по кодам».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Users\Администратор\Documents\презентации\24700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2362200"/>
            <a:ext cx="4343401" cy="42672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4495800" y="6121401"/>
            <a:ext cx="103477" cy="605704"/>
          </a:xfrm>
          <a:prstGeom prst="rect">
            <a:avLst/>
          </a:prstGeom>
        </p:spPr>
        <p:txBody>
          <a:bodyPr wrap="none" lIns="51206" tIns="25603" rIns="51206" bIns="25603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4610100" y="2260601"/>
            <a:ext cx="4354388" cy="4658095"/>
          </a:xfrm>
          <a:prstGeom prst="rect">
            <a:avLst/>
          </a:prstGeom>
          <a:noFill/>
        </p:spPr>
        <p:txBody>
          <a:bodyPr wrap="square" lIns="51206" tIns="25603" rIns="51206" bIns="25603" rtlCol="0">
            <a:spAutoFit/>
          </a:bodyPr>
          <a:lstStyle/>
          <a:p>
            <a:pPr algn="ctr"/>
            <a:r>
              <a:rPr lang="ru-RU" b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</a:p>
          <a:p>
            <a:pPr algn="just"/>
            <a:endParaRPr lang="ru-RU" b="1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Регистратура: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(831) 214-0-214</a:t>
            </a:r>
          </a:p>
          <a:p>
            <a:pPr algn="just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доверия по СПИДу: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(831)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214-0-214 доб.847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 e-mail: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aidsnn@yandex.ru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Оргметодотдел и вопросы профилактики: </a:t>
            </a:r>
            <a:endParaRPr lang="en-US" sz="1400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alt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omonnov@rambler.ru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spc="134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u="sng" spc="134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 сайт: </a:t>
            </a:r>
            <a:r>
              <a:rPr lang="en-US" altLang="ru-RU" sz="1400" spc="28" dirty="0">
                <a:ln w="11430"/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altLang="ru-RU" sz="1400" spc="28" dirty="0">
                <a:ln w="11430"/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1400" spc="28" dirty="0">
                <a:ln w="11430"/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antispidnn</a:t>
            </a:r>
            <a:r>
              <a:rPr lang="ru-RU" altLang="ru-RU" sz="1400" spc="28" dirty="0">
                <a:ln w="11430"/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1400" spc="28" dirty="0">
                <a:ln w="11430"/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 адрес: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603005, г. Нижний Новгород, ул. Минина, </a:t>
            </a:r>
          </a:p>
          <a:p>
            <a:pPr algn="just"/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 20/3, литер Е</a:t>
            </a:r>
          </a:p>
          <a:p>
            <a:pPr>
              <a:lnSpc>
                <a:spcPts val="1568"/>
              </a:lnSpc>
            </a:pPr>
            <a:endParaRPr lang="ru-RU" dirty="0" smtClean="0"/>
          </a:p>
          <a:p>
            <a:endParaRPr lang="en-US" spc="134" dirty="0">
              <a:solidFill>
                <a:srgbClr val="000000"/>
              </a:solidFill>
              <a:latin typeface="Anonymous Pro Bold"/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3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97" y="0"/>
            <a:ext cx="922331" cy="163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643042" y="785794"/>
            <a:ext cx="63579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50" endPos="85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15393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7416824" cy="43204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Новые нормативные документы 2020 года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95535" y="1844824"/>
            <a:ext cx="8596065" cy="4897289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 typeface="Arial" charset="0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первоочередных мероприятий по противодействию распространения ВИЧ-инфекции и поэтапному расширению охвата антиретровирусной терапией больных ВИЧ-инфекцией в 2020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утвержден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Заместителем Губернатора Нижегородской области, Заместителем Председателя Правительства Нижегородской области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 typeface="Arial" charset="0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министерства здравоохранения Нижегородской области от 16 января 2020 года № Сл-315-14/20П/од «Об оказании методической помощи по организации работы по профилактике ВИЧ-инфекции в Нижегородской области на 2020 год»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 typeface="Arial" charset="0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 18.02.2020 №315-112/1/20П/од/12о «Об организации профилактики, диагностики, диспансерного наблюдения и лечения ВИЧ-инфекции (дорожная карта) в 2020 году»,</a:t>
            </a:r>
          </a:p>
          <a:p>
            <a:pPr marL="457200" indent="-457200">
              <a:lnSpc>
                <a:spcPct val="80000"/>
              </a:lnSpc>
              <a:buFont typeface="Arial" charset="0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министерства здравоохранения Нижегородской области от 27.02.2020 № 315-128/20П/од «О медицинском освидетельствовании населения Нижегородской области на ВИЧ-инфекцию в 2020 году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457200" indent="-4572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министерства здравоохранения Нижегородской области от 18.05.2020 №315-409/20П/од «О проведении мониторинга исследований на ВИЧ в Нижегородской области».</a:t>
            </a:r>
          </a:p>
        </p:txBody>
      </p:sp>
    </p:spTree>
    <p:extLst>
      <p:ext uri="{BB962C8B-B14F-4D97-AF65-F5344CB8AC3E}">
        <p14:creationId xmlns:p14="http://schemas.microsoft.com/office/powerpoint/2010/main" xmlns="" val="34832854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352928" cy="64807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Целевые показатели Стратегии на 2019-2020 (9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в Нижегородской области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85571152"/>
              </p:ext>
            </p:extLst>
          </p:nvPr>
        </p:nvGraphicFramePr>
        <p:xfrm>
          <a:off x="467544" y="1412776"/>
          <a:ext cx="8496945" cy="4914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1806"/>
                <a:gridCol w="954689"/>
                <a:gridCol w="886497"/>
                <a:gridCol w="1091072"/>
                <a:gridCol w="1022881"/>
              </a:tblGrid>
              <a:tr h="59469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Целевой показатель (%)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64611">
                <a:tc>
                  <a:txBody>
                    <a:bodyPr/>
                    <a:lstStyle/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Охват населения обследованием на ВИЧ-инфекцию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25,9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менее 24,0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8077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 Охват диспансерным наблюдением от числа подлежащих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84,7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</a:p>
                  </a:txBody>
                  <a:tcPr marL="91432" marR="91432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89,3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90,0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89,6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46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 Охват антиретровирусной терапией от числа состоящих на Д наблюдении 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75%</a:t>
                      </a:r>
                    </a:p>
                  </a:txBody>
                  <a:tcPr marL="91432" marR="91432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75,1</a:t>
                      </a:r>
                      <a:endParaRPr lang="ru-RU" sz="16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91441" marR="9144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90,0</a:t>
                      </a:r>
                      <a:endParaRPr lang="ru-RU" sz="16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91441" marR="9144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85,6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67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 Охват ППМР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546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Охват беременных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химиопрофилактикой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94,7</a:t>
                      </a:r>
                      <a:endParaRPr lang="ru-RU" sz="16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91441" marR="9144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95,0</a:t>
                      </a:r>
                      <a:endParaRPr lang="ru-RU" sz="16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91441" marR="9144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67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Охват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химиопрофилактикой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в родах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94,5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97,7</a:t>
                      </a:r>
                      <a:endParaRPr lang="ru-RU" sz="16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91441" marR="9144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95,0</a:t>
                      </a:r>
                      <a:endParaRPr lang="ru-RU" sz="16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91441" marR="9144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6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Охват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химиопрофилактикой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новорожденных </a:t>
                      </a: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41" marR="9144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91441" marR="91441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921283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642918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пораженности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смертности, диспансерного наблюдения по ВИЧ-инфекции за 9 мес.2020года на территориях Нижегородской области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88510844"/>
              </p:ext>
            </p:extLst>
          </p:nvPr>
        </p:nvGraphicFramePr>
        <p:xfrm>
          <a:off x="827584" y="1484784"/>
          <a:ext cx="7632850" cy="40656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6570"/>
                <a:gridCol w="1526570"/>
                <a:gridCol w="1526570"/>
                <a:gridCol w="1526570"/>
                <a:gridCol w="1526570"/>
              </a:tblGrid>
              <a:tr h="720081">
                <a:tc>
                  <a:txBody>
                    <a:bodyPr/>
                    <a:lstStyle/>
                    <a:p>
                      <a:r>
                        <a:rPr lang="ru-RU" sz="105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  <a:endParaRPr lang="ru-RU" sz="105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Пораженность</a:t>
                      </a:r>
                      <a:endParaRPr lang="ru-RU" sz="105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5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среднеобластной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600,1%)</a:t>
                      </a:r>
                    </a:p>
                    <a:p>
                      <a:endParaRPr lang="ru-RU" sz="105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ДУ %</a:t>
                      </a:r>
                    </a:p>
                    <a:p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среднеобластной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89,6%)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Смертность (% от населения)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среднеобластной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4,4%)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АРВТ (% от поставленных</a:t>
                      </a:r>
                      <a:r>
                        <a:rPr lang="ru-RU" sz="10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ДУ)</a:t>
                      </a:r>
                      <a:endParaRPr lang="ru-RU" sz="105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среднеобластной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85,6%)</a:t>
                      </a:r>
                    </a:p>
                    <a:p>
                      <a:endParaRPr lang="ru-RU" sz="105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675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Бутурлинский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266,4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87,9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675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Воротынский  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334,0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1011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Княгининский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372,2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5926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Лысковский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871,1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18,3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83,1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675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Пильнинский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179,1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85,7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675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Сергачский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233,6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86,4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82,5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675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Сосновский 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167,4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5629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Г.о.г.Шахунья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806,1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2" y="4763"/>
            <a:ext cx="91428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39867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обследования населения на ВИЧ-инфекцию за 9мес.2020г.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88510844"/>
              </p:ext>
            </p:extLst>
          </p:nvPr>
        </p:nvGraphicFramePr>
        <p:xfrm>
          <a:off x="785786" y="1711960"/>
          <a:ext cx="7467600" cy="4775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89200"/>
                <a:gridCol w="2263328"/>
                <a:gridCol w="27150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от населения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Необходимо провести тестирование до окончания года(чел.)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Бутурлинский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666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Воротынский 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1418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Княгининский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613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Лысковский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2407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Пильнинский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округ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1440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Сергачский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1309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Сосновский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1106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Г.о.г.Шахунья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985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2" y="4763"/>
            <a:ext cx="91428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39867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642918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тестирования беременных на ВИЧ-инфекцию и их половых партнеров за 9 мес.2020года на территориях Нижегородской области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88510844"/>
              </p:ext>
            </p:extLst>
          </p:nvPr>
        </p:nvGraphicFramePr>
        <p:xfrm>
          <a:off x="827584" y="1484784"/>
          <a:ext cx="7632850" cy="440088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6570"/>
                <a:gridCol w="1526570"/>
                <a:gridCol w="1526570"/>
                <a:gridCol w="1526570"/>
                <a:gridCol w="1526570"/>
              </a:tblGrid>
              <a:tr h="720081">
                <a:tc>
                  <a:txBody>
                    <a:bodyPr/>
                    <a:lstStyle/>
                    <a:p>
                      <a:r>
                        <a:rPr lang="ru-RU" sz="105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  <a:endParaRPr lang="ru-RU" sz="105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обследованных беременных (код109), чел.</a:t>
                      </a:r>
                    </a:p>
                    <a:p>
                      <a:endParaRPr lang="ru-RU" sz="105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Взято на учет по беременности, чел.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обследованных половых партнеров беременных (код 110, 109/1) чел.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</a:t>
                      </a:r>
                      <a:r>
                        <a:rPr lang="ru-RU" sz="105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протестированнных</a:t>
                      </a:r>
                      <a:r>
                        <a:rPr lang="ru-RU" sz="105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половых партнеров беременных от поставленных</a:t>
                      </a:r>
                      <a:r>
                        <a:rPr lang="ru-RU" sz="105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учет по беременности, %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5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80,8%</a:t>
                      </a:r>
                      <a:endParaRPr lang="ru-RU" sz="105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675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Бутурлинский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675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Воротынский 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73,1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1011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Княгининский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88,2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5926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Лысковский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394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78,0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675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Пильнинский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675">
                <a:tc>
                  <a:txBody>
                    <a:bodyPr/>
                    <a:lstStyle/>
                    <a:p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Сергачский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муниципальный район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230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166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83,7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675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Сосновский муниципальный район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5629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Г.о.г. Шахунья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476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67,0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2" y="4763"/>
            <a:ext cx="91428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39867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287344" cy="93610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Возрастные категории тестирования населения муниципальных территорий Нижегородской области и лиц, поставленных на учет в 2020г.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2" y="4763"/>
            <a:ext cx="91428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15" name="Диаграмма 14"/>
          <p:cNvGraphicFramePr>
            <a:graphicFrameLocks/>
          </p:cNvGraphicFramePr>
          <p:nvPr/>
        </p:nvGraphicFramePr>
        <p:xfrm>
          <a:off x="428596" y="2143116"/>
          <a:ext cx="4572032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/>
        </p:nvGraphicFramePr>
        <p:xfrm>
          <a:off x="5000628" y="1428736"/>
          <a:ext cx="4000528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1142984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/>
              <a:t>    </a:t>
            </a:r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99592" y="404666"/>
          <a:ext cx="8064896" cy="6283097"/>
        </p:xfrm>
        <a:graphic>
          <a:graphicData uri="http://schemas.openxmlformats.org/drawingml/2006/table">
            <a:tbl>
              <a:tblPr/>
              <a:tblGrid>
                <a:gridCol w="6793012"/>
                <a:gridCol w="1271884"/>
              </a:tblGrid>
              <a:tr h="426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Times New Roman"/>
                          <a:cs typeface="Times New Roman"/>
                        </a:rPr>
                        <a:t>Контингент обследованных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j-lt"/>
                          <a:ea typeface="Times New Roman"/>
                          <a:cs typeface="Times New Roman"/>
                        </a:rPr>
                        <a:t>Код контингентов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Доноры (крови, биологических жидкостей, органов и тканей)</a:t>
                      </a: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108</a:t>
                      </a: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Медицинский и иной персонал, работающий с больными ВИЧ-инфекцией или инфицированным материалом</a:t>
                      </a: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115</a:t>
                      </a: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Лица при призыве на военную службу, поступающие на военную службу (приравненную службу) по контракту, поступающие в военно-учебные заведения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111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Обследованные добровольно по инициативе пациента (при отсутствии других причин обследования)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Лица, употребляющие </a:t>
                      </a:r>
                      <a:r>
                        <a:rPr lang="ru-RU" sz="1400" dirty="0" err="1">
                          <a:latin typeface="+mj-lt"/>
                          <a:ea typeface="Times New Roman"/>
                          <a:cs typeface="Times New Roman"/>
                        </a:rPr>
                        <a:t>психоактивные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 вещества</a:t>
                      </a: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102</a:t>
                      </a: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Мужчины, имеющие секс с мужчинами</a:t>
                      </a: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103</a:t>
                      </a: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Лица с подозрением или подтвержденным диагнозом инфекций, передаваемых половым путем</a:t>
                      </a: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104</a:t>
                      </a: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Лица, занимающиеся оказанием коммерческих сексуальных услуг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Беременные</a:t>
                      </a: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109</a:t>
                      </a: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Мужья, половые партнеры женщин, поставленных на учет по беременности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Лица, находящиеся в местах лишения свободы</a:t>
                      </a: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112</a:t>
                      </a: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Больные с клиническими проявлениями ВИЧ-инфекции, </a:t>
                      </a:r>
                      <a:r>
                        <a:rPr lang="ru-RU" sz="1200" dirty="0" err="1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СПИД-индикаторных</a:t>
                      </a:r>
                      <a:r>
                        <a:rPr lang="ru-RU" sz="1200" dirty="0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 заболеваний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114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Обследованные на ВИЧ при обращении за медицинской помощью (в соответствии со стандартами оказания медицинской помощи), кроме больных гепатитами В, С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116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Лица с подозрением или подтвержденным диагнозом гепатита В или гепатита С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117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Прочие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118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Контактные лица, выявленные при проведении эпидемиологического расследования (кроме детей, рожденных ВИЧ-инфицированными матерями)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Дети, рожденные ВИЧ-инфицированными матерями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124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Участники аварийной ситуации с попаданием крови и биологических жидкостей под кожу, на кожу и слизистые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00FFFF"/>
                          </a:highlight>
                          <a:latin typeface="+mj-lt"/>
                          <a:ea typeface="Times New Roman"/>
                          <a:cs typeface="Times New Roman"/>
                        </a:rPr>
                        <a:t>125 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Иностранные граждане и лица без гражданства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10" marR="6810" marT="6810" marB="6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2" y="4763"/>
            <a:ext cx="91428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1913</TotalTime>
  <Words>1751</Words>
  <Application>Microsoft Office PowerPoint</Application>
  <PresentationFormat>Экран (4:3)</PresentationFormat>
  <Paragraphs>522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Слайд 1</vt:lpstr>
      <vt:lpstr>Действующие нормативные документы</vt:lpstr>
      <vt:lpstr>Новые нормативные документы 2020 года</vt:lpstr>
      <vt:lpstr>Целевые показатели Стратегии на 2019-2020 (9 мес) в Нижегородской области</vt:lpstr>
      <vt:lpstr>Показатели пораженности, смертности, диспансерного наблюдения по ВИЧ-инфекции за 9 мес.2020года на территориях Нижегородской области</vt:lpstr>
      <vt:lpstr>Показатели обследования населения на ВИЧ-инфекцию за 9мес.2020г.</vt:lpstr>
      <vt:lpstr>Мониторинг тестирования беременных на ВИЧ-инфекцию и их половых партнеров за 9 мес.2020года на территориях Нижегородской области</vt:lpstr>
      <vt:lpstr>Возрастные категории тестирования населения муниципальных территорий Нижегородской области и лиц, поставленных на учет в 2020г.</vt:lpstr>
      <vt:lpstr>Слайд 9</vt:lpstr>
      <vt:lpstr>Слайд 10</vt:lpstr>
      <vt:lpstr>Слайд 11</vt:lpstr>
      <vt:lpstr>Приказ МЗНО и УРПН НО от 14.03.2019 года  №315-157/19П/од 20-0 «Об утверждении алгоритма противоэпидемических, профилактических мероприятий, диспансерного наблюдения больных ВИЧ-инфекцией в Нижегородской области». </vt:lpstr>
      <vt:lpstr>ВНИМАНИЕ!  Неподтвержденный диагноз!</vt:lpstr>
      <vt:lpstr>Слайд 14</vt:lpstr>
      <vt:lpstr>Слайд 15</vt:lpstr>
      <vt:lpstr>Количество непроведенных эпид.расследований из числа впервые выявленных в 2017-2020(9мес)гг.</vt:lpstr>
      <vt:lpstr>ЗАМЕЧАНИЯ ПРИ ОФОРМЛЕНИИ  «Карт эпидемиологического расследования случая ВИЧ-инфекции» </vt:lpstr>
      <vt:lpstr>Слайд 18</vt:lpstr>
      <vt:lpstr>Слайд 19</vt:lpstr>
      <vt:lpstr>Рекомендации: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Эпидемическая ситуация  по ВИЧ-инфекции</dc:title>
  <cp:lastModifiedBy>Каб_16(2)</cp:lastModifiedBy>
  <cp:revision>220</cp:revision>
  <dcterms:modified xsi:type="dcterms:W3CDTF">2020-10-29T05:02:58Z</dcterms:modified>
</cp:coreProperties>
</file>