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7" r:id="rId4"/>
    <p:sldId id="277" r:id="rId5"/>
    <p:sldId id="278" r:id="rId6"/>
    <p:sldId id="283" r:id="rId7"/>
    <p:sldId id="279" r:id="rId8"/>
    <p:sldId id="284" r:id="rId9"/>
    <p:sldId id="296" r:id="rId10"/>
    <p:sldId id="285" r:id="rId11"/>
    <p:sldId id="297" r:id="rId12"/>
    <p:sldId id="298" r:id="rId13"/>
    <p:sldId id="302" r:id="rId14"/>
    <p:sldId id="303" r:id="rId15"/>
    <p:sldId id="304" r:id="rId16"/>
    <p:sldId id="305" r:id="rId17"/>
    <p:sldId id="306" r:id="rId18"/>
    <p:sldId id="259" r:id="rId19"/>
    <p:sldId id="288" r:id="rId20"/>
    <p:sldId id="290" r:id="rId21"/>
    <p:sldId id="299" r:id="rId22"/>
    <p:sldId id="300" r:id="rId23"/>
    <p:sldId id="269" r:id="rId24"/>
    <p:sldId id="276" r:id="rId25"/>
    <p:sldId id="289" r:id="rId26"/>
    <p:sldId id="266" r:id="rId27"/>
    <p:sldId id="287" r:id="rId28"/>
    <p:sldId id="267" r:id="rId2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814" y="-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27860406338096E-2"/>
          <c:y val="0.15394779819189269"/>
          <c:w val="0.55400202815557142"/>
          <c:h val="0.82372907553222519"/>
        </c:manualLayout>
      </c:layout>
      <c:pie3DChart>
        <c:varyColors val="1"/>
        <c:ser>
          <c:idx val="0"/>
          <c:order val="0"/>
          <c:tx>
            <c:strRef>
              <c:f>Лист2!$B$1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Лист2!$A$2:$A$5</c:f>
              <c:strCache>
                <c:ptCount val="4"/>
                <c:pt idx="0">
                  <c:v>Стадия не установлена</c:v>
                </c:pt>
                <c:pt idx="1">
                  <c:v>На стадии 2А, 2Б, 2В</c:v>
                </c:pt>
                <c:pt idx="2">
                  <c:v>На стадии 3</c:v>
                </c:pt>
                <c:pt idx="3">
                  <c:v>На стадии 4А, 4Б, 4В</c:v>
                </c:pt>
              </c:strCache>
            </c:strRef>
          </c:cat>
          <c:val>
            <c:numRef>
              <c:f>Лист2!$B$2:$B$5</c:f>
              <c:numCache>
                <c:formatCode>General</c:formatCode>
                <c:ptCount val="4"/>
                <c:pt idx="1">
                  <c:v>3.4</c:v>
                </c:pt>
                <c:pt idx="2">
                  <c:v>68.3</c:v>
                </c:pt>
                <c:pt idx="3">
                  <c:v>28.3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0606060606060608"/>
          <c:y val="0.29462642169728787"/>
          <c:w val="0.37878787878787878"/>
          <c:h val="0.4107471566054243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400" dirty="0" smtClean="0"/>
              <a:t>Удельный</a:t>
            </a:r>
            <a:r>
              <a:rPr lang="ru-RU" sz="1400" baseline="0" dirty="0" smtClean="0"/>
              <a:t> вес умерших среди ВИЧ-инфицированных, которым диагноз ВИЧ установлен впервые в 2020 году (</a:t>
            </a:r>
            <a:r>
              <a:rPr lang="en-US" sz="1400" baseline="0" dirty="0" smtClean="0"/>
              <a:t>n=398)</a:t>
            </a:r>
            <a:endParaRPr lang="ru-RU" sz="1400" dirty="0"/>
          </a:p>
        </c:rich>
      </c:tx>
      <c:layout>
        <c:manualLayout>
          <c:xMode val="edge"/>
          <c:yMode val="edge"/>
          <c:x val="0.19038242815801876"/>
          <c:y val="2.244668911335577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379500639343154E-2"/>
          <c:y val="0.2660754526896259"/>
          <c:w val="0.56050503062117241"/>
          <c:h val="0.7019561096529600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9.0400043744531935E-2"/>
                  <c:y val="1.14862204724409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5445756780402475E-2"/>
                  <c:y val="-0.263028215223097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Лист5!$A$3:$A$4</c:f>
              <c:strCache>
                <c:ptCount val="2"/>
                <c:pt idx="0">
                  <c:v>Диагноз ВИЧ-инфекция установлен в 2020 году впервые</c:v>
                </c:pt>
                <c:pt idx="1">
                  <c:v>Диагноз ВИЧ-инфекция установлен до 2020 года</c:v>
                </c:pt>
              </c:strCache>
            </c:strRef>
          </c:cat>
          <c:val>
            <c:numRef>
              <c:f>Лист5!$B$3:$B$4</c:f>
              <c:numCache>
                <c:formatCode>General</c:formatCode>
                <c:ptCount val="2"/>
                <c:pt idx="0">
                  <c:v>6.3</c:v>
                </c:pt>
                <c:pt idx="1">
                  <c:v>93.7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640150750386976"/>
          <c:y val="0.4507006489508677"/>
          <c:w val="0.41077797967561747"/>
          <c:h val="0.3279290425397162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Гендерная</a:t>
            </a:r>
            <a:r>
              <a:rPr lang="ru-RU" sz="1100" baseline="0" dirty="0"/>
              <a:t> структура лиц с ВИЧ-инфекцией впервые взятых на диспансерный учет за 8 месяцев текущего </a:t>
            </a:r>
            <a:r>
              <a:rPr lang="ru-RU" sz="1100" baseline="0" dirty="0" smtClean="0"/>
              <a:t>года (</a:t>
            </a:r>
            <a:r>
              <a:rPr lang="en-US" sz="1100" baseline="0" dirty="0" smtClean="0"/>
              <a:t>n</a:t>
            </a:r>
            <a:r>
              <a:rPr lang="ru-RU" sz="1100" baseline="0" dirty="0" smtClean="0"/>
              <a:t>=1003)</a:t>
            </a:r>
            <a:endParaRPr lang="ru-RU" sz="1100" baseline="0" dirty="0"/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10913188976377952"/>
          <c:y val="3.240740740740740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33770778652668"/>
          <c:y val="0.27648293963254594"/>
          <c:w val="0.65295100612423451"/>
          <c:h val="0.53886300670749487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0.13588571741032371"/>
                  <c:y val="2.1036220472440945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823447069116361"/>
                  <c:y val="-9.20909886264216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Лист6!$A$2:$A$4</c:f>
              <c:strCache>
                <c:ptCount val="3"/>
                <c:pt idx="0">
                  <c:v>Гендерная структура лиц с ВИЧ-инфекцией впервые взятых на диспансерный учет за 8 месяцев в 2020 году</c:v>
                </c:pt>
                <c:pt idx="1">
                  <c:v>Женщины</c:v>
                </c:pt>
                <c:pt idx="2">
                  <c:v>Мужчины</c:v>
                </c:pt>
              </c:strCache>
            </c:strRef>
          </c:cat>
          <c:val>
            <c:numRef>
              <c:f>Лист6!$B$2:$B$4</c:f>
              <c:numCache>
                <c:formatCode>General</c:formatCode>
                <c:ptCount val="3"/>
                <c:pt idx="1">
                  <c:v>39.1</c:v>
                </c:pt>
                <c:pt idx="2">
                  <c:v>60.9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0218197725284335"/>
          <c:y val="0.39738225430154567"/>
          <c:w val="0.16726246719160104"/>
          <c:h val="0.1674343832020997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/>
              <a:t>Структура</a:t>
            </a:r>
            <a:r>
              <a:rPr lang="ru-RU" sz="1100" baseline="0"/>
              <a:t> впервые взятых на диспансерный учет женщин на разных стадиях течения болезни, за отчетный период (</a:t>
            </a:r>
            <a:r>
              <a:rPr lang="en-US" sz="1100" baseline="0"/>
              <a:t>n</a:t>
            </a:r>
            <a:r>
              <a:rPr lang="ru-RU" sz="1100" baseline="0"/>
              <a:t>=316)</a:t>
            </a:r>
            <a:endParaRPr lang="ru-RU" sz="11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9"/>
          <c:dLbls>
            <c:dLbl>
              <c:idx val="1"/>
              <c:layout>
                <c:manualLayout>
                  <c:x val="-0.10177398841362789"/>
                  <c:y val="-0.20693680955653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409011373578303"/>
                  <c:y val="5.26188393117527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Лист6!$A$23:$A$25</c:f>
              <c:strCache>
                <c:ptCount val="3"/>
                <c:pt idx="0">
                  <c:v>На стадии 2А, 2Б</c:v>
                </c:pt>
                <c:pt idx="1">
                  <c:v>На стадии 3</c:v>
                </c:pt>
                <c:pt idx="2">
                  <c:v>На стадии 4А, 4Б, 4В</c:v>
                </c:pt>
              </c:strCache>
            </c:strRef>
          </c:cat>
          <c:val>
            <c:numRef>
              <c:f>Лист6!$B$23:$B$25</c:f>
              <c:numCache>
                <c:formatCode>General</c:formatCode>
                <c:ptCount val="3"/>
                <c:pt idx="0">
                  <c:v>3.5</c:v>
                </c:pt>
                <c:pt idx="1">
                  <c:v>72.099999999999994</c:v>
                </c:pt>
                <c:pt idx="2">
                  <c:v>24.4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/>
              <a:t>Гендерная</a:t>
            </a:r>
            <a:r>
              <a:rPr lang="ru-RU" sz="1200" baseline="0"/>
              <a:t> структура умерших в 2020 году из числа лиц с впервые установленным диагнозом ВИЧ-инфекция в текущем году</a:t>
            </a:r>
            <a:endParaRPr lang="ru-RU" sz="12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59930008748907E-2"/>
          <c:y val="0.33201364829396324"/>
          <c:w val="0.61683989501312331"/>
          <c:h val="0.54019492563429572"/>
        </c:manualLayout>
      </c:layout>
      <c:pie3DChart>
        <c:varyColors val="1"/>
        <c:ser>
          <c:idx val="0"/>
          <c:order val="0"/>
          <c:explosion val="31"/>
          <c:dLbls>
            <c:dLbl>
              <c:idx val="2"/>
              <c:layout>
                <c:manualLayout>
                  <c:x val="0.16063320209973753"/>
                  <c:y val="-0.174525736366287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Лист2!$A$21:$A$23</c:f>
              <c:strCache>
                <c:ptCount val="3"/>
                <c:pt idx="0">
                  <c:v>Гендерная структура умерших в 2020 году среди лиц с впервые установленным диагнозом ВИЧ-инфекция за 8 месяцев текущего года</c:v>
                </c:pt>
                <c:pt idx="1">
                  <c:v>Женщины</c:v>
                </c:pt>
                <c:pt idx="2">
                  <c:v>Мужчины</c:v>
                </c:pt>
              </c:strCache>
            </c:strRef>
          </c:cat>
          <c:val>
            <c:numRef>
              <c:f>Лист2!$B$21:$B$23</c:f>
              <c:numCache>
                <c:formatCode>0.0</c:formatCode>
                <c:ptCount val="3"/>
                <c:pt idx="1">
                  <c:v>26.923076923076923</c:v>
                </c:pt>
                <c:pt idx="2">
                  <c:v>73.076923076923066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Гендерная</a:t>
            </a:r>
            <a:r>
              <a:rPr lang="ru-RU" sz="1200" baseline="0"/>
              <a:t> структура умерших среди лиц с </a:t>
            </a:r>
          </a:p>
          <a:p>
            <a:pPr>
              <a:defRPr sz="1200"/>
            </a:pPr>
            <a:r>
              <a:rPr lang="ru-RU" sz="1200" baseline="0"/>
              <a:t>ВИЧ-инфекцией за 8 месяцев 2020 года (</a:t>
            </a:r>
            <a:r>
              <a:rPr lang="en-US" sz="1200" baseline="0"/>
              <a:t>n</a:t>
            </a:r>
            <a:r>
              <a:rPr lang="ru-RU" sz="1200" baseline="0"/>
              <a:t>=398)</a:t>
            </a:r>
            <a:endParaRPr lang="ru-RU" sz="12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5599300087489"/>
          <c:y val="0.27986106736657917"/>
          <c:w val="0.56683989501312337"/>
          <c:h val="0.54383342082239716"/>
        </c:manualLayout>
      </c:layout>
      <c:pie3DChart>
        <c:varyColors val="1"/>
        <c:ser>
          <c:idx val="0"/>
          <c:order val="0"/>
          <c:explosion val="23"/>
          <c:dPt>
            <c:idx val="1"/>
            <c:bubble3D val="0"/>
            <c:explosion val="19"/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Лист2!$A$2:$A$4</c:f>
              <c:strCache>
                <c:ptCount val="3"/>
                <c:pt idx="0">
                  <c:v>Гендерная структура умерших среди лиц с ВИЧ-инфекцией за 8 месяцев 2020 года 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Лист2!$B$2:$B$4</c:f>
              <c:numCache>
                <c:formatCode>0.0</c:formatCode>
                <c:ptCount val="3"/>
                <c:pt idx="1">
                  <c:v>72.8643216080402</c:v>
                </c:pt>
                <c:pt idx="2">
                  <c:v>27.1356783919598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Гендерная</a:t>
            </a:r>
            <a:r>
              <a:rPr lang="ru-RU" sz="1100" baseline="0" dirty="0"/>
              <a:t> структура лиц с ВИЧ-инфекцией впервые взятых на диспансерный учет за 8 месяцев текущего </a:t>
            </a:r>
            <a:r>
              <a:rPr lang="ru-RU" sz="1100" baseline="0" dirty="0" smtClean="0"/>
              <a:t>года (</a:t>
            </a:r>
            <a:r>
              <a:rPr lang="en-US" sz="1100" baseline="0" dirty="0" smtClean="0"/>
              <a:t>n</a:t>
            </a:r>
            <a:r>
              <a:rPr lang="ru-RU" sz="1100" baseline="0" dirty="0" smtClean="0"/>
              <a:t>=1003)</a:t>
            </a:r>
            <a:endParaRPr lang="ru-RU" sz="1100" baseline="0" dirty="0"/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10913188976377952"/>
          <c:y val="3.240740740740740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33770778652668"/>
          <c:y val="0.27648293963254594"/>
          <c:w val="0.65295100612423451"/>
          <c:h val="0.5388630067074948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218197725284335"/>
          <c:y val="0.39738225430154567"/>
          <c:w val="0.16726246719160104"/>
          <c:h val="0.1674343832020997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98578-5EA5-4191-9F8F-024B225E5A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B482B7-E9BA-443E-9CF4-2FF957135DC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Ожидаемая продолжительность жизни у ЛЖВ, получающих АРВТ, увеличилась до значения, приближенного к нормальной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A899D-5B58-493D-8EE4-C832AD87E0EE}" type="parTrans" cxnId="{60300C4A-7D4D-4234-BB0A-C4415C5751FE}">
      <dgm:prSet/>
      <dgm:spPr/>
      <dgm:t>
        <a:bodyPr/>
        <a:lstStyle/>
        <a:p>
          <a:endParaRPr lang="ru-RU"/>
        </a:p>
      </dgm:t>
    </dgm:pt>
    <dgm:pt modelId="{17EBB85B-AF91-4240-92CF-7A4093A7B87C}" type="sibTrans" cxnId="{60300C4A-7D4D-4234-BB0A-C4415C5751FE}">
      <dgm:prSet/>
      <dgm:spPr/>
      <dgm:t>
        <a:bodyPr/>
        <a:lstStyle/>
        <a:p>
          <a:endParaRPr lang="ru-RU"/>
        </a:p>
      </dgm:t>
    </dgm:pt>
    <dgm:pt modelId="{FD784C76-1BB8-479D-A1F1-40AFD62CA37F}">
      <dgm:prSet phldrT="[Текст]" phldr="1"/>
      <dgm:spPr/>
      <dgm:t>
        <a:bodyPr/>
        <a:lstStyle/>
        <a:p>
          <a:endParaRPr lang="ru-RU" dirty="0"/>
        </a:p>
      </dgm:t>
    </dgm:pt>
    <dgm:pt modelId="{1648326E-2C60-47F8-9898-4441CA05565F}" type="parTrans" cxnId="{1529657C-8762-4234-A71A-92E6A6D60628}">
      <dgm:prSet/>
      <dgm:spPr/>
      <dgm:t>
        <a:bodyPr/>
        <a:lstStyle/>
        <a:p>
          <a:endParaRPr lang="ru-RU"/>
        </a:p>
      </dgm:t>
    </dgm:pt>
    <dgm:pt modelId="{8D00D482-5E3C-423B-97B2-69FDE13F81BD}" type="sibTrans" cxnId="{1529657C-8762-4234-A71A-92E6A6D60628}">
      <dgm:prSet/>
      <dgm:spPr/>
      <dgm:t>
        <a:bodyPr/>
        <a:lstStyle/>
        <a:p>
          <a:endParaRPr lang="ru-RU"/>
        </a:p>
      </dgm:t>
    </dgm:pt>
    <dgm:pt modelId="{46F17E07-E8A0-4841-9254-360C68A6671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Таким образом, ЛЖВ будут получать терапию в течение десятилетий. Средняя оценочная продолжительность лечения в течение всей жизни в 2012 году составляла 39,1 года  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0F95E6-C56C-42E2-A1AC-520328351980}" type="parTrans" cxnId="{67A3C568-9626-4321-A39B-319534390B65}">
      <dgm:prSet/>
      <dgm:spPr/>
      <dgm:t>
        <a:bodyPr/>
        <a:lstStyle/>
        <a:p>
          <a:endParaRPr lang="ru-RU"/>
        </a:p>
      </dgm:t>
    </dgm:pt>
    <dgm:pt modelId="{46FAE85B-66AE-4C39-BDAF-D4D8FBB7B1C8}" type="sibTrans" cxnId="{67A3C568-9626-4321-A39B-319534390B65}">
      <dgm:prSet/>
      <dgm:spPr/>
      <dgm:t>
        <a:bodyPr/>
        <a:lstStyle/>
        <a:p>
          <a:endParaRPr lang="ru-RU"/>
        </a:p>
      </dgm:t>
    </dgm:pt>
    <dgm:pt modelId="{C91BDA29-C3BC-4F73-BA76-4DC05EB31564}">
      <dgm:prSet phldrT="[Текст]" phldr="1"/>
      <dgm:spPr/>
      <dgm:t>
        <a:bodyPr/>
        <a:lstStyle/>
        <a:p>
          <a:endParaRPr lang="ru-RU" dirty="0"/>
        </a:p>
      </dgm:t>
    </dgm:pt>
    <dgm:pt modelId="{B26BFFA9-76A7-4581-843D-4AB56D632738}" type="parTrans" cxnId="{C4DD078F-C6A2-4FB7-8872-BC9985CEC152}">
      <dgm:prSet/>
      <dgm:spPr/>
      <dgm:t>
        <a:bodyPr/>
        <a:lstStyle/>
        <a:p>
          <a:endParaRPr lang="ru-RU"/>
        </a:p>
      </dgm:t>
    </dgm:pt>
    <dgm:pt modelId="{08A2DEFC-F7E1-497D-86A5-0B727BE8DD28}" type="sibTrans" cxnId="{C4DD078F-C6A2-4FB7-8872-BC9985CEC152}">
      <dgm:prSet/>
      <dgm:spPr/>
      <dgm:t>
        <a:bodyPr/>
        <a:lstStyle/>
        <a:p>
          <a:endParaRPr lang="ru-RU"/>
        </a:p>
      </dgm:t>
    </dgm:pt>
    <dgm:pt modelId="{A37834D8-88FD-4B7C-8CF0-00C33A8DFDAD}" type="pres">
      <dgm:prSet presAssocID="{54A98578-5EA5-4191-9F8F-024B225E5A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D89C6-D04F-4C2F-B1E5-0144E21CFCC3}" type="pres">
      <dgm:prSet presAssocID="{74B482B7-E9BA-443E-9CF4-2FF957135DC6}" presName="parentText" presStyleLbl="node1" presStyleIdx="0" presStyleCnt="2" custScaleY="72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04E8F-5281-4980-AAA5-7B1B178D3E23}" type="pres">
      <dgm:prSet presAssocID="{74B482B7-E9BA-443E-9CF4-2FF957135DC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B16A3-74B6-4F25-903A-CC036439EC60}" type="pres">
      <dgm:prSet presAssocID="{46F17E07-E8A0-4841-9254-360C68A6671F}" presName="parentText" presStyleLbl="node1" presStyleIdx="1" presStyleCnt="2" custScaleY="70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221B0-86A8-4276-B454-0E8947A602AF}" type="pres">
      <dgm:prSet presAssocID="{46F17E07-E8A0-4841-9254-360C68A6671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300C4A-7D4D-4234-BB0A-C4415C5751FE}" srcId="{54A98578-5EA5-4191-9F8F-024B225E5A8A}" destId="{74B482B7-E9BA-443E-9CF4-2FF957135DC6}" srcOrd="0" destOrd="0" parTransId="{F3BA899D-5B58-493D-8EE4-C832AD87E0EE}" sibTransId="{17EBB85B-AF91-4240-92CF-7A4093A7B87C}"/>
    <dgm:cxn modelId="{67A3C568-9626-4321-A39B-319534390B65}" srcId="{54A98578-5EA5-4191-9F8F-024B225E5A8A}" destId="{46F17E07-E8A0-4841-9254-360C68A6671F}" srcOrd="1" destOrd="0" parTransId="{290F95E6-C56C-42E2-A1AC-520328351980}" sibTransId="{46FAE85B-66AE-4C39-BDAF-D4D8FBB7B1C8}"/>
    <dgm:cxn modelId="{D3E29032-8A7E-475F-B469-B938395A5B7A}" type="presOf" srcId="{46F17E07-E8A0-4841-9254-360C68A6671F}" destId="{D88B16A3-74B6-4F25-903A-CC036439EC60}" srcOrd="0" destOrd="0" presId="urn:microsoft.com/office/officeart/2005/8/layout/vList2"/>
    <dgm:cxn modelId="{8DFC77F0-E98A-4515-9C14-532E23F77DCA}" type="presOf" srcId="{C91BDA29-C3BC-4F73-BA76-4DC05EB31564}" destId="{99A221B0-86A8-4276-B454-0E8947A602AF}" srcOrd="0" destOrd="0" presId="urn:microsoft.com/office/officeart/2005/8/layout/vList2"/>
    <dgm:cxn modelId="{C4DD078F-C6A2-4FB7-8872-BC9985CEC152}" srcId="{46F17E07-E8A0-4841-9254-360C68A6671F}" destId="{C91BDA29-C3BC-4F73-BA76-4DC05EB31564}" srcOrd="0" destOrd="0" parTransId="{B26BFFA9-76A7-4581-843D-4AB56D632738}" sibTransId="{08A2DEFC-F7E1-497D-86A5-0B727BE8DD28}"/>
    <dgm:cxn modelId="{7EE2D50D-B65C-40C7-8505-23E6FE628C3B}" type="presOf" srcId="{FD784C76-1BB8-479D-A1F1-40AFD62CA37F}" destId="{98404E8F-5281-4980-AAA5-7B1B178D3E23}" srcOrd="0" destOrd="0" presId="urn:microsoft.com/office/officeart/2005/8/layout/vList2"/>
    <dgm:cxn modelId="{1529657C-8762-4234-A71A-92E6A6D60628}" srcId="{74B482B7-E9BA-443E-9CF4-2FF957135DC6}" destId="{FD784C76-1BB8-479D-A1F1-40AFD62CA37F}" srcOrd="0" destOrd="0" parTransId="{1648326E-2C60-47F8-9898-4441CA05565F}" sibTransId="{8D00D482-5E3C-423B-97B2-69FDE13F81BD}"/>
    <dgm:cxn modelId="{B5864507-2CA7-42CD-93C5-447ED098D49C}" type="presOf" srcId="{74B482B7-E9BA-443E-9CF4-2FF957135DC6}" destId="{030D89C6-D04F-4C2F-B1E5-0144E21CFCC3}" srcOrd="0" destOrd="0" presId="urn:microsoft.com/office/officeart/2005/8/layout/vList2"/>
    <dgm:cxn modelId="{F9F41255-E028-4759-A78C-C2EC91629F5A}" type="presOf" srcId="{54A98578-5EA5-4191-9F8F-024B225E5A8A}" destId="{A37834D8-88FD-4B7C-8CF0-00C33A8DFDAD}" srcOrd="0" destOrd="0" presId="urn:microsoft.com/office/officeart/2005/8/layout/vList2"/>
    <dgm:cxn modelId="{F43B6FD1-4C80-4DCD-AFF0-5E30A0207F66}" type="presParOf" srcId="{A37834D8-88FD-4B7C-8CF0-00C33A8DFDAD}" destId="{030D89C6-D04F-4C2F-B1E5-0144E21CFCC3}" srcOrd="0" destOrd="0" presId="urn:microsoft.com/office/officeart/2005/8/layout/vList2"/>
    <dgm:cxn modelId="{A8F9E996-35DF-4B35-BE3A-FA5B4DD3588E}" type="presParOf" srcId="{A37834D8-88FD-4B7C-8CF0-00C33A8DFDAD}" destId="{98404E8F-5281-4980-AAA5-7B1B178D3E23}" srcOrd="1" destOrd="0" presId="urn:microsoft.com/office/officeart/2005/8/layout/vList2"/>
    <dgm:cxn modelId="{93F02EF7-E219-4AF5-9E16-5645E4789F86}" type="presParOf" srcId="{A37834D8-88FD-4B7C-8CF0-00C33A8DFDAD}" destId="{D88B16A3-74B6-4F25-903A-CC036439EC60}" srcOrd="2" destOrd="0" presId="urn:microsoft.com/office/officeart/2005/8/layout/vList2"/>
    <dgm:cxn modelId="{DBC64DA8-7D47-40AE-A728-5700D9EF3B1E}" type="presParOf" srcId="{A37834D8-88FD-4B7C-8CF0-00C33A8DFDAD}" destId="{99A221B0-86A8-4276-B454-0E8947A602A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D89C6-D04F-4C2F-B1E5-0144E21CFCC3}">
      <dsp:nvSpPr>
        <dsp:cNvPr id="0" name=""/>
        <dsp:cNvSpPr/>
      </dsp:nvSpPr>
      <dsp:spPr>
        <a:xfrm>
          <a:off x="0" y="12611"/>
          <a:ext cx="8229600" cy="1355681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Ожидаемая продолжительность жизни у ЛЖВ, получающих АРВТ, увеличилась до значения, приближенного к нормальной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79" y="78790"/>
        <a:ext cx="8097242" cy="1223323"/>
      </dsp:txXfrm>
    </dsp:sp>
    <dsp:sp modelId="{98404E8F-5281-4980-AAA5-7B1B178D3E23}">
      <dsp:nvSpPr>
        <dsp:cNvPr id="0" name=""/>
        <dsp:cNvSpPr/>
      </dsp:nvSpPr>
      <dsp:spPr>
        <a:xfrm>
          <a:off x="0" y="1368292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9850" rIns="391160" bIns="698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300" kern="1200" dirty="0"/>
        </a:p>
      </dsp:txBody>
      <dsp:txXfrm>
        <a:off x="0" y="1368292"/>
        <a:ext cx="8229600" cy="910800"/>
      </dsp:txXfrm>
    </dsp:sp>
    <dsp:sp modelId="{D88B16A3-74B6-4F25-903A-CC036439EC60}">
      <dsp:nvSpPr>
        <dsp:cNvPr id="0" name=""/>
        <dsp:cNvSpPr/>
      </dsp:nvSpPr>
      <dsp:spPr>
        <a:xfrm>
          <a:off x="0" y="2279092"/>
          <a:ext cx="8229600" cy="132345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Таким образом, ЛЖВ будут получать терапию в течение десятилетий. Средняя оценочная продолжительность лечения в течение всей жизни в 2012 году составляла 39,1 года  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06" y="2343698"/>
        <a:ext cx="8100388" cy="1194245"/>
      </dsp:txXfrm>
    </dsp:sp>
    <dsp:sp modelId="{99A221B0-86A8-4276-B454-0E8947A602AF}">
      <dsp:nvSpPr>
        <dsp:cNvPr id="0" name=""/>
        <dsp:cNvSpPr/>
      </dsp:nvSpPr>
      <dsp:spPr>
        <a:xfrm>
          <a:off x="0" y="3602550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9850" rIns="391160" bIns="698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300" kern="1200" dirty="0"/>
        </a:p>
      </dsp:txBody>
      <dsp:txXfrm>
        <a:off x="0" y="3602550"/>
        <a:ext cx="8229600" cy="91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0.28833</cdr:x>
      <cdr:y>0.05556</cdr:y>
    </cdr:from>
    <cdr:to>
      <cdr:x>0.87333</cdr:x>
      <cdr:y>0.2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8260" y="152400"/>
          <a:ext cx="267462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0.1698</cdr:x>
      <cdr:y>0</cdr:y>
    </cdr:from>
    <cdr:to>
      <cdr:x>1</cdr:x>
      <cdr:y>0.24444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8034" y="0"/>
          <a:ext cx="5124166" cy="838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Структура</a:t>
          </a:r>
          <a:r>
            <a:rPr lang="ru-RU" sz="1400" b="1" baseline="0" dirty="0"/>
            <a:t> впервые выявленных пациентов с ВИЧ-инфекцией на разных стадиях течения болезни, за отчетный </a:t>
          </a:r>
          <a:r>
            <a:rPr lang="ru-RU" sz="1400" b="1" baseline="0" dirty="0" smtClean="0"/>
            <a:t>период (</a:t>
          </a:r>
          <a:r>
            <a:rPr lang="en-US" sz="1400" b="1" baseline="0" dirty="0" smtClean="0"/>
            <a:t>n</a:t>
          </a:r>
          <a:r>
            <a:rPr lang="ru-RU" sz="1400" b="1" baseline="0" dirty="0" smtClean="0"/>
            <a:t>=1003)</a:t>
          </a:r>
          <a:endParaRPr lang="ru-RU" sz="1400" b="1" baseline="0" dirty="0"/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"/>
          <p:cNvSpPr/>
          <p:nvPr/>
        </p:nvSpPr>
        <p:spPr>
          <a:xfrm>
            <a:off x="0" y="0"/>
            <a:ext cx="6798387" cy="987482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3" name="CustomShape 2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3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4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5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6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7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8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9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PlaceHolder 10"/>
          <p:cNvSpPr>
            <a:spLocks noGrp="1" noRot="1" noChangeAspect="1"/>
          </p:cNvSpPr>
          <p:nvPr>
            <p:ph type="sldImg"/>
          </p:nvPr>
        </p:nvSpPr>
        <p:spPr>
          <a:xfrm>
            <a:off x="1123950" y="808038"/>
            <a:ext cx="5297488" cy="397192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50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02" name="PlaceHolder 11"/>
          <p:cNvSpPr>
            <a:spLocks noGrp="1"/>
          </p:cNvSpPr>
          <p:nvPr>
            <p:ph type="body"/>
          </p:nvPr>
        </p:nvSpPr>
        <p:spPr>
          <a:xfrm>
            <a:off x="755456" y="5050911"/>
            <a:ext cx="6035369" cy="477127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Click to edit the notes format</a:t>
            </a:r>
          </a:p>
        </p:txBody>
      </p:sp>
      <p:sp>
        <p:nvSpPr>
          <p:cNvPr id="103" name="CustomShape 12"/>
          <p:cNvSpPr/>
          <p:nvPr/>
        </p:nvSpPr>
        <p:spPr>
          <a:xfrm>
            <a:off x="0" y="0"/>
            <a:ext cx="328036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13"/>
          <p:cNvSpPr/>
          <p:nvPr/>
        </p:nvSpPr>
        <p:spPr>
          <a:xfrm>
            <a:off x="4279239" y="0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14"/>
          <p:cNvSpPr/>
          <p:nvPr/>
        </p:nvSpPr>
        <p:spPr>
          <a:xfrm>
            <a:off x="0" y="10101463"/>
            <a:ext cx="328036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PlaceHolder 15"/>
          <p:cNvSpPr>
            <a:spLocks noGrp="1"/>
          </p:cNvSpPr>
          <p:nvPr>
            <p:ph type="sldNum"/>
          </p:nvPr>
        </p:nvSpPr>
        <p:spPr>
          <a:xfrm>
            <a:off x="4278879" y="10101105"/>
            <a:ext cx="3267763" cy="51808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610BE1F-040B-419B-997F-28EC709A098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9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CE5DE4D2-3127-4C82-A6AF-FD9672D84EE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1A9F9667-BC13-4BE4-82F2-55D9E6AEB22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62091647-3E06-4861-94E9-445EA8CBA37D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55ACC17-7B10-4D84-BFC9-2FCCFC4494E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8C2165B-C6CB-447D-B96D-2F7C55883CD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E9F6B077-1BA2-428F-A5A2-3A97C0D83CB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55ACC17-7B10-4D84-BFC9-2FCCFC4494E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3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8C2165B-C6CB-447D-B96D-2F7C55883CD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3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E9F6B077-1BA2-428F-A5A2-3A97C0D83CB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3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9087" indent="-284264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37056" indent="-227411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1879" indent="-227411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46702" indent="-227411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D804F54-8672-4325-B58F-EFCC4C29CE22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3008-5D7B-4F48-9DF5-3B9E7A7AFD6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1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55ACC17-7B10-4D84-BFC9-2FCCFC4494E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23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8C2165B-C6CB-447D-B96D-2F7C55883CD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23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E9F6B077-1BA2-428F-A5A2-3A97C0D83CB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23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C230A29-CA4F-48A3-A007-FCC0E5847FE5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25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DD8658B6-103A-4702-9A6C-7714FCC30BB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25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F371C9F1-5993-4B4A-9D8A-C3EC8653825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25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C230A29-CA4F-48A3-A007-FCC0E5847FE5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26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DD8658B6-103A-4702-9A6C-7714FCC30BB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26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F371C9F1-5993-4B4A-9D8A-C3EC8653825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26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9548B7EB-CD10-4DFC-A876-E2139C917D1A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27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B40C9B29-CA01-4F50-A0F8-406462B4AC0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27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038A640D-86FB-4916-A7E1-EB7D64E6624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27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961440"/>
            <a:ext cx="821520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6704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4600" y="160452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12360" y="160452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96144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4600" y="396144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12360" y="396144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34BC-28CE-4A2F-998E-8BF11E56FE1C}" type="datetime1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F94-73E3-4828-9776-46536705A7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4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15200" cy="4511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Aft>
                <a:spcPts val="1423"/>
              </a:spcAft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704520"/>
            <a:ext cx="8291520" cy="523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Aft>
                <a:spcPts val="1423"/>
              </a:spcAft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15200" cy="4511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Aft>
                <a:spcPts val="1423"/>
              </a:spcAft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6704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961440"/>
            <a:ext cx="821520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961440"/>
            <a:ext cx="821520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6704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4600" y="160452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12360" y="160452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396144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4600" y="396144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012360" y="396144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520"/>
            <a:ext cx="8291520" cy="523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Aft>
                <a:spcPts val="1423"/>
              </a:spcAft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6704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961440"/>
            <a:ext cx="821520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681120" y="-2246040"/>
            <a:ext cx="10372320" cy="5524920"/>
            <a:chOff x="-681120" y="-2246040"/>
            <a:chExt cx="10372320" cy="5524920"/>
          </a:xfrm>
        </p:grpSpPr>
        <p:sp>
          <p:nvSpPr>
            <p:cNvPr id="3" name="CustomShape 4"/>
            <p:cNvSpPr/>
            <p:nvPr/>
          </p:nvSpPr>
          <p:spPr>
            <a:xfrm rot="21420000">
              <a:off x="-556920" y="-1984320"/>
              <a:ext cx="10124280" cy="500184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08ABF">
                  <a:alpha val="56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 rot="21420000">
              <a:off x="-550440" y="-1412640"/>
              <a:ext cx="10135800" cy="407124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09DD9">
                  <a:alpha val="56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37200" cy="1814400"/>
          </a:xfrm>
          <a:prstGeom prst="rect">
            <a:avLst/>
          </a:prstGeom>
        </p:spPr>
        <p:txBody>
          <a:bodyPr lIns="90000" tIns="0" rIns="18360" bIns="45000">
            <a:noAutofit/>
          </a:bodyPr>
          <a:lstStyle/>
          <a:p>
            <a:r>
              <a:rPr lang="en-US" sz="5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6840" y="6356520"/>
            <a:ext cx="2119320" cy="350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6.6.19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2666880" y="6356520"/>
            <a:ext cx="335304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7924320" y="6356520"/>
            <a:ext cx="747720" cy="350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fld id="{89645C98-1A11-410F-A31F-6179FD305DBF}" type="slidenum">
              <a:rPr lang="ru-RU" sz="18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720" indent="-342720">
              <a:spcAft>
                <a:spcPts val="1423"/>
              </a:spcAft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342720" lvl="1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342720" lvl="2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342720" lvl="3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342720" lvl="4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342720" lvl="5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342720" lvl="6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" name="Group 3"/>
          <p:cNvGrpSpPr/>
          <p:nvPr/>
        </p:nvGrpSpPr>
        <p:grpSpPr>
          <a:xfrm>
            <a:off x="-681120" y="-2246040"/>
            <a:ext cx="10372320" cy="5524920"/>
            <a:chOff x="-681120" y="-2246040"/>
            <a:chExt cx="10372320" cy="5524920"/>
          </a:xfrm>
        </p:grpSpPr>
        <p:sp>
          <p:nvSpPr>
            <p:cNvPr id="49" name="CustomShape 4"/>
            <p:cNvSpPr/>
            <p:nvPr/>
          </p:nvSpPr>
          <p:spPr>
            <a:xfrm rot="21420000">
              <a:off x="-556920" y="-1984320"/>
              <a:ext cx="10124280" cy="500184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08ABF">
                  <a:alpha val="56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5"/>
            <p:cNvSpPr/>
            <p:nvPr/>
          </p:nvSpPr>
          <p:spPr>
            <a:xfrm rot="21420000">
              <a:off x="-550440" y="-1412640"/>
              <a:ext cx="10135800" cy="407124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09DD9">
                  <a:alpha val="56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r>
              <a:rPr lang="en-US" sz="5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2" name="PlaceHolder 7"/>
          <p:cNvSpPr>
            <a:spLocks noGrp="1"/>
          </p:cNvSpPr>
          <p:nvPr>
            <p:ph type="dt"/>
          </p:nvPr>
        </p:nvSpPr>
        <p:spPr>
          <a:xfrm>
            <a:off x="456840" y="6356520"/>
            <a:ext cx="2119320" cy="350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onstantia"/>
                <a:ea typeface="Lucida Sans Unicode"/>
              </a:rPr>
              <a:t>6.6.19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CustomShape 8"/>
          <p:cNvSpPr/>
          <p:nvPr/>
        </p:nvSpPr>
        <p:spPr>
          <a:xfrm>
            <a:off x="2666880" y="6356520"/>
            <a:ext cx="335304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PlaceHolder 9"/>
          <p:cNvSpPr>
            <a:spLocks noGrp="1"/>
          </p:cNvSpPr>
          <p:nvPr>
            <p:ph type="sldNum"/>
          </p:nvPr>
        </p:nvSpPr>
        <p:spPr>
          <a:xfrm>
            <a:off x="7924320" y="6356520"/>
            <a:ext cx="747720" cy="350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4C013B30-3A37-427E-9D57-584E4369F520}" type="slidenum">
              <a:rPr lang="ru-RU" sz="2400" b="0" strike="noStrike" spc="-1">
                <a:solidFill>
                  <a:srgbClr val="000000"/>
                </a:solidFill>
                <a:latin typeface="Constantia"/>
                <a:ea typeface="Lucida Sans Unicode"/>
              </a:rPr>
              <a:t>‹#›</a:t>
            </a:fld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720" indent="-342720">
              <a:spcAft>
                <a:spcPts val="1423"/>
              </a:spcAft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342720" lvl="1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342720" lvl="2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342720" lvl="3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342720" lvl="4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342720" lvl="5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342720" lvl="6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6.xls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8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9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5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"/>
          <p:cNvPicPr/>
          <p:nvPr/>
        </p:nvPicPr>
        <p:blipFill>
          <a:blip r:embed="rId3"/>
          <a:stretch/>
        </p:blipFill>
        <p:spPr>
          <a:xfrm>
            <a:off x="15840" y="0"/>
            <a:ext cx="9144000" cy="680256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108000" y="5300640"/>
            <a:ext cx="8856720" cy="14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1800" b="0" strike="noStrike" spc="-1" dirty="0">
                <a:solidFill>
                  <a:srgbClr val="262699"/>
                </a:solidFill>
                <a:latin typeface="Times New Roman"/>
              </a:rPr>
              <a:t>Заместитель главного врача по организационно- методической  и профилактической работе ГБУЗНО «НОЦ СПИД» 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0" strike="noStrike" spc="-1" dirty="0">
                <a:solidFill>
                  <a:srgbClr val="262699"/>
                </a:solidFill>
                <a:latin typeface="Times New Roman"/>
              </a:rPr>
              <a:t>к.м.н. Чуркина </a:t>
            </a:r>
            <a:r>
              <a:rPr lang="ru-RU" sz="1800" b="0" strike="noStrike" spc="-1" dirty="0" smtClean="0">
                <a:solidFill>
                  <a:srgbClr val="262699"/>
                </a:solidFill>
                <a:latin typeface="Times New Roman"/>
              </a:rPr>
              <a:t>Н.Н.</a:t>
            </a:r>
            <a:endParaRPr lang="en-US" sz="1800" b="0" strike="noStrike" spc="-1" dirty="0" smtClean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0" strike="noStrike" spc="-1" dirty="0" smtClean="0">
                <a:solidFill>
                  <a:srgbClr val="262699"/>
                </a:solidFill>
                <a:latin typeface="Times New Roman"/>
              </a:rPr>
              <a:t>18 сентября 2020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381000" y="1371600"/>
            <a:ext cx="8382000" cy="289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262699"/>
                </a:solidFill>
                <a:latin typeface="Times New Roman"/>
              </a:rPr>
              <a:t>Современные особенности</a:t>
            </a:r>
            <a:endParaRPr lang="ru-RU" sz="3200" b="1" spc="-1" dirty="0">
              <a:solidFill>
                <a:srgbClr val="262699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262699"/>
                </a:solidFill>
                <a:latin typeface="Times New Roman"/>
              </a:rPr>
              <a:t>эпидемии ВИЧ-инфекции в России.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262699"/>
                </a:solidFill>
                <a:latin typeface="Times New Roman"/>
              </a:rPr>
              <a:t>Эпидемическая ситуация по ВИЧ-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262699"/>
                </a:solidFill>
                <a:latin typeface="Times New Roman"/>
              </a:rPr>
              <a:t>инфекции в Нижегородской области</a:t>
            </a:r>
            <a:endParaRPr lang="en-US" sz="32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3025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038888"/>
              </p:ext>
            </p:extLst>
          </p:nvPr>
        </p:nvGraphicFramePr>
        <p:xfrm>
          <a:off x="395536" y="260648"/>
          <a:ext cx="5014664" cy="309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87540"/>
              </p:ext>
            </p:extLst>
          </p:nvPr>
        </p:nvGraphicFramePr>
        <p:xfrm>
          <a:off x="395536" y="3505200"/>
          <a:ext cx="4862264" cy="302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6136" y="2132856"/>
            <a:ext cx="2866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Средний возраст</a:t>
            </a: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</a:rPr>
              <a:t>38 лет</a:t>
            </a:r>
          </a:p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43672" y="1236935"/>
            <a:ext cx="576064" cy="46751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62200" y="5067450"/>
            <a:ext cx="576064" cy="46751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3025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913132"/>
              </p:ext>
            </p:extLst>
          </p:nvPr>
        </p:nvGraphicFramePr>
        <p:xfrm>
          <a:off x="28273" y="159296"/>
          <a:ext cx="45720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33208"/>
              </p:ext>
            </p:extLst>
          </p:nvPr>
        </p:nvGraphicFramePr>
        <p:xfrm>
          <a:off x="21633" y="3861048"/>
          <a:ext cx="45720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85265"/>
              </p:ext>
            </p:extLst>
          </p:nvPr>
        </p:nvGraphicFramePr>
        <p:xfrm>
          <a:off x="304800" y="0"/>
          <a:ext cx="45720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00192" y="1940371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Средний возраст</a:t>
            </a:r>
            <a:endParaRPr lang="ru-RU" sz="20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</a:rPr>
              <a:t>36,9±4,6</a:t>
            </a:r>
          </a:p>
          <a:p>
            <a:pPr algn="ctr"/>
            <a:endParaRPr lang="ru-RU" sz="2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</a:rPr>
              <a:t>39,9±7,5</a:t>
            </a:r>
          </a:p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>
            <a:off x="2843808" y="1268760"/>
            <a:ext cx="3744416" cy="1794995"/>
          </a:xfrm>
          <a:prstGeom prst="bentConnector3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flipV="1">
            <a:off x="1725216" y="3645024"/>
            <a:ext cx="4863008" cy="1028371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115616" y="4673391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23728" y="1119325"/>
            <a:ext cx="576064" cy="46751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44208" y="4973033"/>
            <a:ext cx="576064" cy="46751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3025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77850"/>
            <a:ext cx="3733800" cy="619125"/>
          </a:xfr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Динамика рождения детей от ВИЧ- инфицированных матерей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638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9088149"/>
              </p:ext>
            </p:extLst>
          </p:nvPr>
        </p:nvGraphicFramePr>
        <p:xfrm>
          <a:off x="90559" y="1163993"/>
          <a:ext cx="428466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Лист" r:id="rId5" imgW="3838745" imgH="2457411" progId="Excel.Sheet.8">
                  <p:embed/>
                </p:oleObj>
              </mc:Choice>
              <mc:Fallback>
                <p:oleObj name="Лист" r:id="rId5" imgW="3838745" imgH="245741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59" y="1163993"/>
                        <a:ext cx="428466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53000" y="3200400"/>
            <a:ext cx="3810000" cy="5762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Уровень передачи ВИЧ от матери к ребенку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6389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900587"/>
              </p:ext>
            </p:extLst>
          </p:nvPr>
        </p:nvGraphicFramePr>
        <p:xfrm>
          <a:off x="3581400" y="3886200"/>
          <a:ext cx="51181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Лист" r:id="rId7" imgW="3838745" imgH="2514754" progId="Excel.Sheet.8">
                  <p:embed/>
                </p:oleObj>
              </mc:Choice>
              <mc:Fallback>
                <p:oleObj name="Лист" r:id="rId7" imgW="3838745" imgH="251475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5118100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 flipV="1">
            <a:off x="971550" y="1196975"/>
            <a:ext cx="2305050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8600" y="115888"/>
            <a:ext cx="891540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Профилактика вертикального пути передачи</a:t>
            </a:r>
          </a:p>
        </p:txBody>
      </p:sp>
      <p:sp>
        <p:nvSpPr>
          <p:cNvPr id="1639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81240B-7C81-4559-B64B-33A3CA5B758F}" type="slidenum">
              <a:rPr lang="ru-RU" altLang="ru-RU" sz="1000" smtClean="0">
                <a:latin typeface="Calibri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00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6300" y="564202"/>
            <a:ext cx="37719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Низкий охват обследованием половых партнеров беременных: 8442 (по сведениям МО) состоит на учете беременных, 6737 обследовано половых партнеров (79,8%), 10 выявлено с положительным результатом ИБ)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2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3025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43975" cy="7000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ВИЧ-позитивные дети, состоящие на учете в ГБУЗНО «НОЦ СПИД»</a:t>
            </a:r>
            <a:br>
              <a:rPr lang="ru-RU" alt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 по Нижегородской области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8547336"/>
              </p:ext>
            </p:extLst>
          </p:nvPr>
        </p:nvGraphicFramePr>
        <p:xfrm>
          <a:off x="0" y="990600"/>
          <a:ext cx="4419600" cy="5916637"/>
        </p:xfrm>
        <a:graphic>
          <a:graphicData uri="http://schemas.openxmlformats.org/drawingml/2006/table">
            <a:tbl>
              <a:tblPr/>
              <a:tblGrid>
                <a:gridCol w="1475656"/>
                <a:gridCol w="734144"/>
                <a:gridCol w="1104900"/>
                <a:gridCol w="1104900"/>
              </a:tblGrid>
              <a:tr h="420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Наименование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– 17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13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Автозаводский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70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Канавинский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13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13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13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13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Приокский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13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13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Сормовский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44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Ардатовский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44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Арзамасский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44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Балахнинский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44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Богородский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90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Большемурашкинский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44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44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Варнавинский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44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Вознесенский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44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Вача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44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Ветлуга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44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Володарский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44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Воротынский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2233706"/>
              </p:ext>
            </p:extLst>
          </p:nvPr>
        </p:nvGraphicFramePr>
        <p:xfrm>
          <a:off x="4648200" y="990600"/>
          <a:ext cx="4495800" cy="5615629"/>
        </p:xfrm>
        <a:graphic>
          <a:graphicData uri="http://schemas.openxmlformats.org/drawingml/2006/table">
            <a:tbl>
              <a:tblPr/>
              <a:tblGrid>
                <a:gridCol w="2098675"/>
                <a:gridCol w="823913"/>
                <a:gridCol w="749300"/>
                <a:gridCol w="823912"/>
              </a:tblGrid>
              <a:tr h="400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Наименование района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– 17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Выксунский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Городецкий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11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Дальнеконстантиновский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Ковернинский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Кулебаки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Кстовский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Лысковский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Навашинский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Перевозский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Сеченовский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Тонкинский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Тоншаевский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Уренский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Шахунский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ИТОГО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0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3025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91520" cy="700277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Times New Roman" pitchFamily="18" charset="0"/>
              </a:rPr>
              <a:t>Удельный вес мужчин и женщин общей структуре ВИЧ-инфицированных несовершеннолетних , выявленных в 2020 году .</a:t>
            </a:r>
            <a:r>
              <a:rPr lang="ru-RU" altLang="ru-RU" sz="2400" b="1" dirty="0" smtClean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7171" name="Object 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66113459"/>
              </p:ext>
            </p:extLst>
          </p:nvPr>
        </p:nvGraphicFramePr>
        <p:xfrm>
          <a:off x="465138" y="1609725"/>
          <a:ext cx="7993062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Диаграмма" r:id="rId4" imgW="7972458" imgH="4914823" progId="Excel.Chart.8">
                  <p:embed/>
                </p:oleObj>
              </mc:Choice>
              <mc:Fallback>
                <p:oleObj name="Диаграмма" r:id="rId4" imgW="7972458" imgH="4914823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609725"/>
                        <a:ext cx="7993062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3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3025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14313"/>
            <a:ext cx="7419975" cy="108108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Times New Roman" pitchFamily="18" charset="0"/>
              </a:rPr>
              <a:t>Пути передачи ВИЧ среди  детей Нижегородской области, состоящих на Д учете  в ГБУЗНО НОЦ СПИД (в разрезе районов)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0362927"/>
              </p:ext>
            </p:extLst>
          </p:nvPr>
        </p:nvGraphicFramePr>
        <p:xfrm>
          <a:off x="1911350" y="2586125"/>
          <a:ext cx="6470650" cy="423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Диаграмма" r:id="rId4" imgW="6753373" imgH="4419587" progId="Excel.Chart.8">
                  <p:embed/>
                </p:oleObj>
              </mc:Choice>
              <mc:Fallback>
                <p:oleObj name="Диаграмма" r:id="rId4" imgW="6753373" imgH="4419587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2586125"/>
                        <a:ext cx="6470650" cy="423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228600" y="1219200"/>
            <a:ext cx="3048000" cy="2667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– 98 %</a:t>
            </a:r>
            <a:r>
              <a:rPr lang="ru-RU" dirty="0">
                <a:solidFill>
                  <a:schemeClr val="bg1"/>
                </a:solidFill>
              </a:rPr>
              <a:t>Через употребление </a:t>
            </a:r>
            <a:r>
              <a:rPr lang="ru-RU" dirty="0" err="1">
                <a:solidFill>
                  <a:schemeClr val="bg1"/>
                </a:solidFill>
              </a:rPr>
              <a:t>психоактивных</a:t>
            </a:r>
            <a:r>
              <a:rPr lang="ru-RU" dirty="0">
                <a:solidFill>
                  <a:schemeClr val="bg1"/>
                </a:solidFill>
              </a:rPr>
              <a:t> веществ: 1996 год -98 %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5715000" y="1219200"/>
            <a:ext cx="3200400" cy="1752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Через употребление </a:t>
            </a:r>
            <a:r>
              <a:rPr lang="ru-RU" dirty="0" err="1">
                <a:solidFill>
                  <a:schemeClr val="bg1"/>
                </a:solidFill>
              </a:rPr>
              <a:t>психоактивных</a:t>
            </a:r>
            <a:r>
              <a:rPr lang="ru-RU" dirty="0">
                <a:solidFill>
                  <a:schemeClr val="bg1"/>
                </a:solidFill>
              </a:rPr>
              <a:t> веществ: </a:t>
            </a:r>
            <a:r>
              <a:rPr lang="ru-RU" dirty="0" smtClean="0">
                <a:solidFill>
                  <a:schemeClr val="bg1"/>
                </a:solidFill>
              </a:rPr>
              <a:t>2020 год-20,0%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28750"/>
            <a:ext cx="19812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7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52600" y="5181600"/>
            <a:ext cx="6511925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b="1" dirty="0" smtClean="0">
                <a:solidFill>
                  <a:srgbClr val="FF0000"/>
                </a:solidFill>
              </a:rPr>
              <a:t>Социальная  структура ВИЧ-позитивных детей, состоящих на Д-учете в ГБУЗНО НОЦ СПИД</a:t>
            </a:r>
          </a:p>
        </p:txBody>
      </p:sp>
      <p:graphicFrame>
        <p:nvGraphicFramePr>
          <p:cNvPr id="9219" name="Содержимое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36065920"/>
              </p:ext>
            </p:extLst>
          </p:nvPr>
        </p:nvGraphicFramePr>
        <p:xfrm>
          <a:off x="382588" y="1588"/>
          <a:ext cx="832485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Диаграмма" r:id="rId3" imgW="8296228" imgH="4771986" progId="Excel.Chart.8">
                  <p:embed/>
                </p:oleObj>
              </mc:Choice>
              <mc:Fallback>
                <p:oleObj name="Диаграмма" r:id="rId3" imgW="8296228" imgH="477198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588"/>
                        <a:ext cx="832485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3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33520" y="1371600"/>
            <a:ext cx="7837200" cy="1814400"/>
          </a:xfrm>
          <a:prstGeom prst="rect">
            <a:avLst/>
          </a:prstGeom>
          <a:noFill/>
          <a:ln>
            <a:noFill/>
          </a:ln>
        </p:spPr>
        <p:txBody>
          <a:bodyPr lIns="90000" tIns="0" rIns="1836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57200" y="6356520"/>
            <a:ext cx="2119320" cy="35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6.6.19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9" name="Picture 1"/>
          <p:cNvPicPr/>
          <p:nvPr/>
        </p:nvPicPr>
        <p:blipFill>
          <a:blip r:embed="rId2"/>
          <a:stretch/>
        </p:blipFill>
        <p:spPr>
          <a:xfrm>
            <a:off x="7188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1547640" y="404640"/>
            <a:ext cx="5545440" cy="10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2060"/>
                </a:solidFill>
                <a:latin typeface="Constantia"/>
              </a:rPr>
              <a:t>Современные  инструменты   для реализации диспансеризации ранних стадиях инфицирования: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152400" y="1700280"/>
            <a:ext cx="6940680" cy="526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342720" indent="-342720">
              <a:buClr>
                <a:srgbClr val="000000"/>
              </a:buClr>
              <a:buFont typeface="Arial"/>
              <a:buAutoNum type="arabicPeriod"/>
            </a:pPr>
            <a:r>
              <a:rPr lang="ru-RU" sz="1400" b="1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нужно высоких технологий и сложных методов </a:t>
            </a:r>
            <a:r>
              <a:rPr lang="ru-RU" sz="1400" b="1" spc="-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исследования. </a:t>
            </a:r>
            <a:r>
              <a:rPr lang="ru-RU" sz="1400" b="1" strike="noStrike" spc="-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Тесты </a:t>
            </a:r>
            <a:r>
              <a:rPr lang="ru-RU" sz="1400" b="1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определения ВИЧ (1,2)  </a:t>
            </a:r>
            <a:r>
              <a:rPr lang="en-US" sz="1400" b="1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IV</a:t>
            </a:r>
            <a:r>
              <a:rPr lang="ru-RU" sz="1400" b="1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ПОКОЛЕНИЯ </a:t>
            </a:r>
            <a:endParaRPr lang="en-US" sz="1400" b="1" strike="noStrike" spc="-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720" indent="-342720"/>
            <a:r>
              <a:rPr lang="ru-RU" sz="1400" b="0" strike="noStrike" spc="-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Современный ИФА позволяет обнаружить антитела, появляющиеся в крови с 30-го (цифры согласно клиническим рекомендациям Минздрава) дня инфицирования</a:t>
            </a:r>
            <a:r>
              <a:rPr lang="ru-RU" sz="1400" b="0" strike="noStrike" spc="-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400" b="0" strike="noStrike" spc="-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БЕСПЛАТНОЕ</a:t>
            </a:r>
            <a:r>
              <a:rPr lang="ru-RU" sz="1400" b="0" strike="noStrike" spc="-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обследование для ПАЦИЕНТА любой медицинской организации, подведомственной МЗНО!</a:t>
            </a:r>
            <a:endParaRPr lang="en-US" sz="1400" b="0" strike="noStrike" spc="-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720" indent="-342720"/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2720" indent="-342720"/>
            <a:r>
              <a:rPr lang="ru-RU" sz="1400" b="0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sz="1400" b="0" strike="noStrike" spc="-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ru-RU" sz="1400" b="1" strike="noStrike" spc="-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Вакуумные системы для забора крови.</a:t>
            </a:r>
            <a:endParaRPr lang="en-US" sz="1400" b="1" strike="noStrike" spc="-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720" indent="-342720"/>
            <a:r>
              <a:rPr lang="ru-RU" sz="1400" b="0" strike="noStrike" spc="-1" dirty="0" smtClean="0">
                <a:solidFill>
                  <a:srgbClr val="002060"/>
                </a:solidFill>
                <a:latin typeface="Arial"/>
              </a:rPr>
              <a:t>	</a:t>
            </a:r>
            <a:r>
              <a:rPr lang="ru-RU" sz="1400" b="0" strike="noStrike" spc="-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Вакуумные </a:t>
            </a:r>
            <a:r>
              <a:rPr lang="ru-RU" sz="1400" b="0" strike="noStrike" spc="-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системы для забора ,хранения и доставки крови, содержащие реагенты для стабилизации </a:t>
            </a:r>
            <a:r>
              <a:rPr lang="ru-RU" sz="1400" b="0" strike="noStrike" spc="-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анолита</a:t>
            </a:r>
            <a:r>
              <a:rPr lang="ru-RU" sz="1400" b="0" strike="noStrike" spc="-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720" indent="-342720"/>
            <a:endParaRPr lang="en-US" sz="1400" b="0" strike="noStrike" spc="-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720" indent="-342720"/>
            <a:r>
              <a:rPr lang="ru-RU" sz="1400" b="0" strike="noStrike" spc="-1" dirty="0">
                <a:solidFill>
                  <a:srgbClr val="FF0000"/>
                </a:solidFill>
                <a:latin typeface="Arial"/>
              </a:rPr>
              <a:t>3</a:t>
            </a:r>
            <a:r>
              <a:rPr lang="ru-RU" sz="1400" b="0" strike="noStrike" spc="-1" dirty="0">
                <a:solidFill>
                  <a:srgbClr val="002060"/>
                </a:solidFill>
                <a:latin typeface="Arial"/>
              </a:rPr>
              <a:t>. </a:t>
            </a:r>
            <a:r>
              <a:rPr lang="ru-RU" sz="1400" b="0" strike="noStrike" spc="-1" dirty="0" smtClean="0">
                <a:solidFill>
                  <a:srgbClr val="002060"/>
                </a:solidFill>
                <a:latin typeface="Arial"/>
              </a:rPr>
              <a:t>   </a:t>
            </a:r>
            <a:r>
              <a:rPr lang="ru-RU" sz="1400" b="1" spc="-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Лечение </a:t>
            </a:r>
            <a:r>
              <a:rPr lang="ru-RU" sz="1400" b="1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наблюдение </a:t>
            </a:r>
            <a:r>
              <a:rPr lang="ru-RU" sz="1400" b="1" spc="-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бесплатное, несмотря </a:t>
            </a:r>
            <a:r>
              <a:rPr lang="ru-RU" sz="1400" b="1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высокую стоимость </a:t>
            </a:r>
            <a:r>
              <a:rPr lang="ru-RU" sz="1400" b="1" spc="-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лекарственных препаратов. </a:t>
            </a:r>
            <a:endParaRPr lang="ru-RU" sz="1400" b="1" spc="-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720" indent="-342720"/>
            <a:r>
              <a:rPr lang="ru-RU" sz="1400" b="0" strike="noStrike" spc="-1" dirty="0" smtClean="0">
                <a:solidFill>
                  <a:srgbClr val="002060"/>
                </a:solidFill>
                <a:latin typeface="Arial"/>
              </a:rPr>
              <a:t>	</a:t>
            </a:r>
            <a:r>
              <a:rPr lang="ru-RU" sz="1400" b="0" strike="noStrike" spc="-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Наличие </a:t>
            </a:r>
            <a:r>
              <a:rPr lang="ru-RU" sz="1400" b="0" strike="noStrike" spc="-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различных схем антиретровирусной терапии, возможности ее контроля и бесплатного обеспечения для пациента для улучшения качества жизни.</a:t>
            </a:r>
            <a:endParaRPr lang="en-US" sz="1400" b="0" strike="noStrike" spc="-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720" indent="-342720"/>
            <a:r>
              <a:rPr lang="ru-RU" sz="1400" b="1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ru-RU" sz="1400" b="1" strike="noStrike" spc="-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Возможность </a:t>
            </a:r>
            <a:r>
              <a:rPr lang="ru-RU" sz="1400" b="1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ДКП для постоянных половых партнеров.</a:t>
            </a:r>
            <a:endParaRPr lang="en-US" sz="1400" b="1" strike="noStrike" spc="-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 startAt="5"/>
            </a:pPr>
            <a:r>
              <a:rPr lang="ru-RU" sz="1400" b="1" strike="noStrike" spc="-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Возможность </a:t>
            </a:r>
            <a:r>
              <a:rPr lang="ru-RU" sz="1400" b="1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рождения здорового </a:t>
            </a:r>
            <a:r>
              <a:rPr lang="ru-RU" sz="1400" b="1" strike="noStrike" spc="-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поколения</a:t>
            </a:r>
            <a:r>
              <a:rPr lang="ru-RU" sz="1400" b="1" spc="-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r>
              <a:rPr lang="ru-RU" sz="1400" b="1" spc="-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ru-RU" sz="1400" spc="-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нахождения беременно под диспансерным наблюдения . Ранняя          </a:t>
            </a:r>
            <a:r>
              <a:rPr lang="ru-RU" sz="1400" strike="noStrike" spc="-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диагностика </a:t>
            </a:r>
            <a:r>
              <a:rPr lang="ru-RU" sz="1400" strike="noStrike" spc="-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sz="1400" strike="noStrike" spc="-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ВИЧ-инфекции детей </a:t>
            </a:r>
            <a:r>
              <a:rPr lang="ru-RU" sz="1400" strike="noStrike" spc="-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(в течении двух первых месяцев жизни).</a:t>
            </a:r>
            <a:endParaRPr lang="en-US" sz="1400" strike="noStrike" spc="-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720" indent="-342720">
              <a:buClr>
                <a:srgbClr val="000000"/>
              </a:buClr>
              <a:buFont typeface="Arial"/>
              <a:buAutoNum type="arabicPeriod"/>
            </a:pP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AutoNum type="arabicPeriod"/>
            </a:pP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AutoNum type="arabicPeriod"/>
            </a:pP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AutoNum type="arabicPeriod"/>
            </a:pP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2" name="Picture 2"/>
          <p:cNvPicPr/>
          <p:nvPr/>
        </p:nvPicPr>
        <p:blipFill>
          <a:blip r:embed="rId3"/>
          <a:stretch/>
        </p:blipFill>
        <p:spPr>
          <a:xfrm>
            <a:off x="6934200" y="1664053"/>
            <a:ext cx="1690189" cy="1070237"/>
          </a:xfrm>
          <a:prstGeom prst="rect">
            <a:avLst/>
          </a:prstGeom>
          <a:ln>
            <a:noFill/>
          </a:ln>
        </p:spPr>
      </p:pic>
      <p:pic>
        <p:nvPicPr>
          <p:cNvPr id="133" name="Picture 4"/>
          <p:cNvPicPr/>
          <p:nvPr/>
        </p:nvPicPr>
        <p:blipFill>
          <a:blip r:embed="rId4"/>
          <a:stretch/>
        </p:blipFill>
        <p:spPr>
          <a:xfrm>
            <a:off x="7239000" y="3154347"/>
            <a:ext cx="1749240" cy="762000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31" y="4191000"/>
            <a:ext cx="165886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57800"/>
            <a:ext cx="14668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3025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32176"/>
            <a:ext cx="8964613" cy="3309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Лидеры: </a:t>
            </a:r>
            <a:r>
              <a:rPr lang="ru-RU" sz="2400" dirty="0" smtClean="0">
                <a:solidFill>
                  <a:schemeClr val="tx1"/>
                </a:solidFill>
              </a:rPr>
              <a:t>ГБУЗНО «ГКБ № 40» (16,8%), «ЦГБ </a:t>
            </a:r>
            <a:r>
              <a:rPr lang="ru-RU" sz="2400" dirty="0" err="1" smtClean="0">
                <a:solidFill>
                  <a:schemeClr val="tx1"/>
                </a:solidFill>
              </a:rPr>
              <a:t>г.Арзамаса</a:t>
            </a:r>
            <a:r>
              <a:rPr lang="ru-RU" sz="2400" dirty="0" smtClean="0">
                <a:solidFill>
                  <a:schemeClr val="tx1"/>
                </a:solidFill>
              </a:rPr>
              <a:t>»(16,9%), «</a:t>
            </a:r>
            <a:r>
              <a:rPr lang="ru-RU" sz="2400" dirty="0" err="1" smtClean="0">
                <a:solidFill>
                  <a:schemeClr val="tx1"/>
                </a:solidFill>
              </a:rPr>
              <a:t>Большемурашкинская</a:t>
            </a:r>
            <a:r>
              <a:rPr lang="ru-RU" sz="2400" dirty="0" smtClean="0">
                <a:solidFill>
                  <a:schemeClr val="tx1"/>
                </a:solidFill>
              </a:rPr>
              <a:t> ЦРБ» (18,4%) «</a:t>
            </a:r>
            <a:r>
              <a:rPr lang="ru-RU" sz="2400" dirty="0" err="1" smtClean="0">
                <a:solidFill>
                  <a:schemeClr val="tx1"/>
                </a:solidFill>
              </a:rPr>
              <a:t>Бутурлинская</a:t>
            </a:r>
            <a:r>
              <a:rPr lang="ru-RU" sz="2400" dirty="0" smtClean="0">
                <a:solidFill>
                  <a:schemeClr val="tx1"/>
                </a:solidFill>
              </a:rPr>
              <a:t> ЦРБ»(17,0%), «Воскресенская ЦРБ»(16,3%), «Выксунская ЦРБ»(16,1%), «</a:t>
            </a:r>
            <a:r>
              <a:rPr lang="ru-RU" sz="2400" dirty="0" err="1" smtClean="0">
                <a:solidFill>
                  <a:schemeClr val="tx1"/>
                </a:solidFill>
              </a:rPr>
              <a:t>Гагинская</a:t>
            </a:r>
            <a:r>
              <a:rPr lang="ru-RU" sz="2400" dirty="0" smtClean="0">
                <a:solidFill>
                  <a:schemeClr val="tx1"/>
                </a:solidFill>
              </a:rPr>
              <a:t> ЦРБ» (20,4%), «</a:t>
            </a:r>
            <a:r>
              <a:rPr lang="ru-RU" sz="2400" dirty="0" err="1" smtClean="0">
                <a:solidFill>
                  <a:schemeClr val="tx1"/>
                </a:solidFill>
              </a:rPr>
              <a:t>Дальнеконстантиновская</a:t>
            </a:r>
            <a:r>
              <a:rPr lang="ru-RU" sz="2400" dirty="0" smtClean="0">
                <a:solidFill>
                  <a:schemeClr val="tx1"/>
                </a:solidFill>
              </a:rPr>
              <a:t> ЦРБ» (16,2%), «</a:t>
            </a:r>
            <a:r>
              <a:rPr lang="ru-RU" sz="2400" dirty="0" err="1" smtClean="0">
                <a:solidFill>
                  <a:schemeClr val="tx1"/>
                </a:solidFill>
              </a:rPr>
              <a:t>Краснооктябрьская</a:t>
            </a:r>
            <a:r>
              <a:rPr lang="ru-RU" sz="2400" dirty="0" smtClean="0">
                <a:solidFill>
                  <a:schemeClr val="tx1"/>
                </a:solidFill>
              </a:rPr>
              <a:t> ЦРБ»(16,4%), «</a:t>
            </a:r>
            <a:r>
              <a:rPr lang="ru-RU" sz="2400" dirty="0" err="1" smtClean="0">
                <a:solidFill>
                  <a:schemeClr val="tx1"/>
                </a:solidFill>
              </a:rPr>
              <a:t>Навашинская</a:t>
            </a:r>
            <a:r>
              <a:rPr lang="ru-RU" sz="2400" dirty="0" smtClean="0">
                <a:solidFill>
                  <a:schemeClr val="tx1"/>
                </a:solidFill>
              </a:rPr>
              <a:t> ЦРБ» и «Первомайская ЦРБ»(16,0%), «</a:t>
            </a:r>
            <a:r>
              <a:rPr lang="ru-RU" sz="2400" dirty="0" err="1" smtClean="0">
                <a:solidFill>
                  <a:schemeClr val="tx1"/>
                </a:solidFill>
              </a:rPr>
              <a:t>Сергачская</a:t>
            </a:r>
            <a:r>
              <a:rPr lang="ru-RU" sz="2400" dirty="0" smtClean="0">
                <a:solidFill>
                  <a:schemeClr val="tx1"/>
                </a:solidFill>
              </a:rPr>
              <a:t> ЦРБ» (16,4%), «Спасская ЦРБ»(18,5%), «Тонкинская ЦРБ» (20,7%), «</a:t>
            </a:r>
            <a:r>
              <a:rPr lang="ru-RU" sz="2400" dirty="0" err="1" smtClean="0">
                <a:solidFill>
                  <a:schemeClr val="tx1"/>
                </a:solidFill>
              </a:rPr>
              <a:t>Шахунская</a:t>
            </a:r>
            <a:r>
              <a:rPr lang="ru-RU" sz="2400" dirty="0" smtClean="0">
                <a:solidFill>
                  <a:schemeClr val="tx1"/>
                </a:solidFill>
              </a:rPr>
              <a:t> ЦРБ» (18,2).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3558" name="Picture 2" descr="https://www.psuti.ru/sites/default/files/field/image/2019/02/vich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6" y="1155700"/>
            <a:ext cx="30956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412875"/>
            <a:ext cx="5364163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Среднеобластной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показатель </a:t>
            </a:r>
            <a:r>
              <a:rPr lang="ru-RU" dirty="0" smtClean="0">
                <a:latin typeface="Arial" pitchFamily="34" charset="0"/>
              </a:rPr>
              <a:t>– 14,0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</a:rPr>
              <a:t>%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индикатор-16%</a:t>
            </a:r>
            <a:r>
              <a:rPr lang="ru-RU" b="1" dirty="0" smtClean="0">
                <a:latin typeface="Arial" pitchFamily="34" charset="0"/>
              </a:rPr>
              <a:t>).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Менее уровня индикатора  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среднеобластного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показателя обследовали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37 районах и городских округах Нижегородской области и 22 медицинские организации г.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Н.Новгорода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5487986" y="30163"/>
            <a:ext cx="3286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Обследовано за 8 </a:t>
            </a:r>
            <a:r>
              <a:rPr lang="ru-RU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мес-2020 года – 451875 человек (за 8 месяцев 2019 года- 551870 нижегородцев)</a:t>
            </a:r>
            <a:endParaRPr lang="ru-RU" alt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28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Скрининговые обследования на ВИЧ-инфекцию 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0769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3025"/>
            <a:ext cx="9120187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95131"/>
              </p:ext>
            </p:extLst>
          </p:nvPr>
        </p:nvGraphicFramePr>
        <p:xfrm>
          <a:off x="49473" y="1248784"/>
          <a:ext cx="892048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27"/>
                <a:gridCol w="506673"/>
                <a:gridCol w="685800"/>
                <a:gridCol w="685800"/>
                <a:gridCol w="685800"/>
                <a:gridCol w="690880"/>
                <a:gridCol w="685800"/>
                <a:gridCol w="685800"/>
                <a:gridCol w="685800"/>
                <a:gridCol w="685800"/>
                <a:gridCol w="685800"/>
                <a:gridCol w="838201"/>
              </a:tblGrid>
              <a:tr h="4751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Возрастная</a:t>
                      </a:r>
                      <a:r>
                        <a:rPr lang="ru-RU" sz="1400" baseline="0" dirty="0" smtClean="0"/>
                        <a:t> группа,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0-14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15-17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18-20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21-30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31-40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41-50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51-60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61-70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71-80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81 и ст.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</a:tr>
              <a:tr h="340046">
                <a:tc rowSpan="7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Удельный вес обследований на ВИЧ-инфекцию (скрининг)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11,2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18,4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18,8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r>
                        <a:rPr lang="ru-RU" sz="1400" dirty="0" smtClean="0"/>
                        <a:t>=500</a:t>
                      </a:r>
                      <a:endParaRPr lang="ru-RU" sz="1400" dirty="0"/>
                    </a:p>
                  </a:txBody>
                  <a:tcPr/>
                </a:tc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17,6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24,7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13,6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</a:t>
                      </a:r>
                      <a:r>
                        <a:rPr lang="ru-RU" sz="1400" dirty="0" smtClean="0"/>
                        <a:t>=1225</a:t>
                      </a:r>
                    </a:p>
                  </a:txBody>
                  <a:tcPr/>
                </a:tc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12,6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15,5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20,7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11,4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5,6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n=</a:t>
                      </a:r>
                      <a:r>
                        <a:rPr lang="ru-RU" sz="1400" dirty="0" smtClean="0"/>
                        <a:t>3493</a:t>
                      </a:r>
                      <a:endParaRPr lang="ru-RU" sz="1400" dirty="0"/>
                    </a:p>
                  </a:txBody>
                  <a:tcPr/>
                </a:tc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51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12,2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16,4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19,7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9,5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5,4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n=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1403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754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Среднеобластной</a:t>
                      </a:r>
                      <a:r>
                        <a:rPr lang="ru-RU" sz="1600" baseline="0" dirty="0" smtClean="0"/>
                        <a:t> показатель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6,6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16,5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21,6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16,1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14,1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12,8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6,6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3,2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n=38831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2489578" y="1544522"/>
            <a:ext cx="2286001" cy="1636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3218" y="70542"/>
            <a:ext cx="91007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Наибольший удельный вес обследований на ВИЧ-инфекцию приходится на возрастную группу </a:t>
            </a:r>
            <a:r>
              <a:rPr lang="ru-RU" sz="2000" b="1" u="sng" dirty="0" smtClean="0"/>
              <a:t>18-40 лет</a:t>
            </a:r>
            <a:r>
              <a:rPr lang="ru-RU" b="1" dirty="0" smtClean="0"/>
              <a:t>: 48,4% и 55,9% соответственно</a:t>
            </a:r>
            <a:endParaRPr lang="ru-RU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480178" y="1024649"/>
            <a:ext cx="304800" cy="224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3218" y="5934670"/>
            <a:ext cx="91007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Наибольший удельный вес обследований на ВИЧ-инфекцию приходится на возрастную группу </a:t>
            </a:r>
            <a:r>
              <a:rPr lang="ru-RU" sz="2000" b="1" u="sng" dirty="0" smtClean="0">
                <a:solidFill>
                  <a:srgbClr val="FF0000"/>
                </a:solidFill>
              </a:rPr>
              <a:t>старше 40 лет</a:t>
            </a:r>
            <a:r>
              <a:rPr lang="ru-RU" b="1" dirty="0" smtClean="0">
                <a:solidFill>
                  <a:srgbClr val="0070C0"/>
                </a:solidFill>
              </a:rPr>
              <a:t>: 65,8% и 63,2% соответственно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flipV="1">
            <a:off x="5998191" y="4724400"/>
            <a:ext cx="163204" cy="1210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558352" y="3048000"/>
            <a:ext cx="3657600" cy="15547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18" y="4495800"/>
            <a:ext cx="8872182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7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"/>
          <p:cNvPicPr/>
          <p:nvPr/>
        </p:nvPicPr>
        <p:blipFill>
          <a:blip r:embed="rId4"/>
          <a:stretch/>
        </p:blipFill>
        <p:spPr>
          <a:xfrm>
            <a:off x="0" y="0"/>
            <a:ext cx="9231480" cy="68580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1203480" y="189000"/>
            <a:ext cx="7610400" cy="80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22228B"/>
                </a:solidFill>
                <a:latin typeface="Constantia"/>
                <a:ea typeface="Arial"/>
              </a:rPr>
              <a:t>Эпидемиологическая ситуация. Заболеваемость ВИЧ-инфекцией в 1995-2020 гг. в России и Нижегородской области  (на 100 000 населения)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6959520" y="2625840"/>
            <a:ext cx="1933560" cy="833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1600" b="1" strike="noStrike" spc="-1" dirty="0" smtClean="0">
                <a:solidFill>
                  <a:srgbClr val="00B0F0"/>
                </a:solidFill>
                <a:latin typeface="Arial"/>
              </a:rPr>
              <a:t>  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9" name="Объект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5056749"/>
              </p:ext>
            </p:extLst>
          </p:nvPr>
        </p:nvGraphicFramePr>
        <p:xfrm>
          <a:off x="381000" y="1371600"/>
          <a:ext cx="8512080" cy="493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Лист" r:id="rId5" imgW="7962741" imgH="5171998" progId="Excel.Sheet.8">
                  <p:embed/>
                </p:oleObj>
              </mc:Choice>
              <mc:Fallback>
                <p:oleObj name="Лист" r:id="rId5" imgW="7962741" imgH="5171998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8512080" cy="4937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1600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01.07.2020 проживало  РФ 1094050 ЛЖВ (745,5 на 100 тыс. населения), за 6 мес. 2020 г. вновь выявлено 38126  больных(26,0)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1430923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Среди детского населения Н.О. показатель </a:t>
            </a:r>
          </a:p>
          <a:p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0,8 на 100 </a:t>
            </a:r>
            <a:r>
              <a:rPr lang="ru-RU" sz="1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тыс</a:t>
            </a:r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населения (0,6-2019 г</a:t>
            </a:r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.), пораженность 40,0 на 100 тыс. детского населения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97104"/>
              </p:ext>
            </p:extLst>
          </p:nvPr>
        </p:nvGraphicFramePr>
        <p:xfrm>
          <a:off x="49473" y="1248784"/>
          <a:ext cx="892048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27"/>
                <a:gridCol w="506673"/>
                <a:gridCol w="685800"/>
                <a:gridCol w="685800"/>
                <a:gridCol w="685800"/>
                <a:gridCol w="690880"/>
                <a:gridCol w="685800"/>
                <a:gridCol w="685800"/>
                <a:gridCol w="685800"/>
                <a:gridCol w="685800"/>
                <a:gridCol w="685800"/>
                <a:gridCol w="838201"/>
              </a:tblGrid>
              <a:tr h="4751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Возрастная</a:t>
                      </a:r>
                      <a:r>
                        <a:rPr lang="ru-RU" sz="1400" baseline="0" dirty="0" smtClean="0"/>
                        <a:t> группа,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0-14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15-17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18-20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21-30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31-40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41-50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51-60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61-70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71-80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81 и ст.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</a:tr>
              <a:tr h="340046">
                <a:tc rowSpan="7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Удельный вес обследований на ВИЧ-инфекцию (скрининг)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4,4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16,4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20,8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11,9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12,9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18,4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7,2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5,2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r>
                        <a:rPr lang="ru-RU" sz="1400" dirty="0" smtClean="0"/>
                        <a:t>=293</a:t>
                      </a:r>
                      <a:endParaRPr lang="ru-RU" sz="1400" dirty="0"/>
                    </a:p>
                  </a:txBody>
                  <a:tcPr/>
                </a:tc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40,2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14,8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23,5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11,5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6,3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3,6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</a:t>
                      </a:r>
                      <a:r>
                        <a:rPr lang="ru-RU" sz="1400" dirty="0" smtClean="0"/>
                        <a:t>=600</a:t>
                      </a:r>
                    </a:p>
                  </a:txBody>
                  <a:tcPr/>
                </a:tc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2,7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18,8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23,4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14,4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11,4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12,6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9,3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5,1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n=</a:t>
                      </a:r>
                      <a:r>
                        <a:rPr lang="ru-RU" sz="1400" b="0" dirty="0" smtClean="0"/>
                        <a:t>1050</a:t>
                      </a:r>
                      <a:endParaRPr lang="ru-RU" sz="1400" b="0" dirty="0"/>
                    </a:p>
                  </a:txBody>
                  <a:tcPr/>
                </a:tc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1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1,8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11,9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17,8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11,5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17,8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21,2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10,4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6,8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n=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814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754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Среднеобластной</a:t>
                      </a:r>
                      <a:r>
                        <a:rPr lang="ru-RU" sz="1600" baseline="0" dirty="0" smtClean="0"/>
                        <a:t> показатель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2,7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17,4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22,6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16,6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14,3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13,1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7,4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4,1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n=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21817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24201" y="18661"/>
            <a:ext cx="60375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Наибольший удельный вес обследований </a:t>
            </a:r>
            <a:r>
              <a:rPr lang="ru-RU" b="1" u="sng" dirty="0" smtClean="0">
                <a:solidFill>
                  <a:srgbClr val="FF0000"/>
                </a:solidFill>
              </a:rPr>
              <a:t>женского населения </a:t>
            </a:r>
            <a:r>
              <a:rPr lang="ru-RU" b="1" dirty="0" smtClean="0"/>
              <a:t>на ВИЧ-инфекцию приходится на возрастную группу 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старше 40 лет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18" y="4495800"/>
            <a:ext cx="8872182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0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80878"/>
              </p:ext>
            </p:extLst>
          </p:nvPr>
        </p:nvGraphicFramePr>
        <p:xfrm>
          <a:off x="107504" y="749377"/>
          <a:ext cx="8920481" cy="2988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191"/>
                <a:gridCol w="504056"/>
                <a:gridCol w="720080"/>
                <a:gridCol w="648072"/>
                <a:gridCol w="592001"/>
                <a:gridCol w="690880"/>
                <a:gridCol w="685800"/>
                <a:gridCol w="685800"/>
                <a:gridCol w="685800"/>
                <a:gridCol w="685800"/>
                <a:gridCol w="798455"/>
                <a:gridCol w="725546"/>
              </a:tblGrid>
              <a:tr h="519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Возрастная</a:t>
                      </a:r>
                      <a:r>
                        <a:rPr lang="ru-RU" sz="1400" baseline="0" dirty="0" smtClean="0"/>
                        <a:t> группа,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0-14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15-17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18-20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21-30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31-40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41-50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51-60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61-70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71-80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81 и ст.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</a:tr>
              <a:tr h="7546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Общий </a:t>
                      </a:r>
                      <a:r>
                        <a:rPr lang="ru-RU" sz="1200" dirty="0" err="1" smtClean="0"/>
                        <a:t>среднеобластной</a:t>
                      </a:r>
                      <a:r>
                        <a:rPr lang="ru-RU" sz="1200" baseline="0" dirty="0" smtClean="0"/>
                        <a:t> показатель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6,9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16,2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20,3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14,8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14,4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14,0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7,4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3,6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n=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69091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46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Среднейобластной</a:t>
                      </a:r>
                      <a:r>
                        <a:rPr lang="ru-RU" sz="1200" dirty="0" smtClean="0"/>
                        <a:t> показатель среди мужчин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ahoma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ahoma"/>
                        </a:rPr>
                        <a:t>12,5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14,4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ahoma"/>
                        </a:rPr>
                        <a:t>18,2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ahoma"/>
                        </a:rPr>
                        <a:t>14,3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ahoma"/>
                        </a:rPr>
                        <a:t>14,7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ahoma"/>
                        </a:rPr>
                        <a:t>14,3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ahoma"/>
                        </a:rPr>
                        <a:t>6,4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2,4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n=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29501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46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Среднеобластной</a:t>
                      </a:r>
                      <a:r>
                        <a:rPr lang="ru-RU" sz="1200" dirty="0" smtClean="0"/>
                        <a:t> показатель среди женщин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ahoma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ahoma"/>
                        </a:rPr>
                        <a:t>2,7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17,6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ahoma"/>
                        </a:rPr>
                        <a:t>22,0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15,2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ahoma"/>
                        </a:rPr>
                        <a:t>14,3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ahoma"/>
                        </a:rPr>
                        <a:t>13,8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ahoma"/>
                        </a:rPr>
                        <a:t>4,4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n=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39590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-171400"/>
            <a:ext cx="9036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1600" b="1" dirty="0" err="1"/>
              <a:t>Среднеобластной</a:t>
            </a:r>
            <a:r>
              <a:rPr lang="ru-RU" sz="1600" b="1" dirty="0"/>
              <a:t> показатель обследований на ВИЧ-инфекцию (скрининг</a:t>
            </a:r>
            <a:r>
              <a:rPr lang="ru-RU" sz="1600" b="1" dirty="0" smtClean="0"/>
              <a:t>)</a:t>
            </a:r>
          </a:p>
          <a:p>
            <a:pPr algn="ctr"/>
            <a:r>
              <a:rPr lang="ru-RU" sz="1600" b="1" dirty="0" smtClean="0"/>
              <a:t>Отчетный период – июнь 2020 года</a:t>
            </a:r>
            <a:endParaRPr lang="ru-RU" sz="1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0562"/>
              </p:ext>
            </p:extLst>
          </p:nvPr>
        </p:nvGraphicFramePr>
        <p:xfrm>
          <a:off x="107504" y="3717032"/>
          <a:ext cx="8784976" cy="2987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92488"/>
                <a:gridCol w="439248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Территории, с наибольшим удельным весом обследуемого</a:t>
                      </a:r>
                      <a:r>
                        <a:rPr lang="ru-RU" sz="1400" baseline="0" dirty="0" smtClean="0"/>
                        <a:t> на ВИЧ-инфекцию населения в возрастной группе </a:t>
                      </a:r>
                      <a:r>
                        <a:rPr lang="ru-RU" sz="1600" u="sng" baseline="0" dirty="0" smtClean="0">
                          <a:solidFill>
                            <a:srgbClr val="FF0000"/>
                          </a:solidFill>
                        </a:rPr>
                        <a:t>до 40 лет</a:t>
                      </a:r>
                      <a:endParaRPr lang="ru-RU" sz="16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Территории, с наибольшим удельным весом обследуемого на ВИЧ-инфекцию</a:t>
                      </a:r>
                      <a:r>
                        <a:rPr lang="ru-RU" sz="1400" baseline="0" dirty="0" smtClean="0"/>
                        <a:t> населения в возрастной группе </a:t>
                      </a:r>
                      <a:r>
                        <a:rPr lang="ru-RU" sz="1600" u="sng" baseline="0" dirty="0" smtClean="0">
                          <a:solidFill>
                            <a:srgbClr val="FF0000"/>
                          </a:solidFill>
                        </a:rPr>
                        <a:t>старше 40 лет</a:t>
                      </a:r>
                      <a:endParaRPr lang="ru-RU" sz="1600" u="sng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НО "Городская больница №33" </a:t>
                      </a:r>
                    </a:p>
                    <a:p>
                      <a:r>
                        <a:rPr lang="ru-RU" sz="1200" dirty="0" smtClean="0"/>
                        <a:t>ГБУЗ НО "Городская больница №37" </a:t>
                      </a:r>
                    </a:p>
                    <a:p>
                      <a:r>
                        <a:rPr lang="ru-RU" sz="1200" dirty="0" smtClean="0"/>
                        <a:t>ГБУЗ НО «</a:t>
                      </a:r>
                      <a:r>
                        <a:rPr lang="ru-RU" sz="1200" dirty="0" err="1" smtClean="0"/>
                        <a:t>Краснобаковская</a:t>
                      </a:r>
                      <a:r>
                        <a:rPr lang="ru-RU" sz="1200" dirty="0" smtClean="0"/>
                        <a:t> ЦРБ»</a:t>
                      </a:r>
                    </a:p>
                    <a:p>
                      <a:r>
                        <a:rPr lang="ru-RU" sz="1200" dirty="0" smtClean="0"/>
                        <a:t>ГБУЗ НО «</a:t>
                      </a:r>
                      <a:r>
                        <a:rPr lang="ru-RU" sz="1200" dirty="0" err="1" smtClean="0"/>
                        <a:t>Дивеевская</a:t>
                      </a:r>
                      <a:r>
                        <a:rPr lang="ru-RU" sz="1200" dirty="0" smtClean="0"/>
                        <a:t> ЦРБ им. акад. Н.Н. Блохина»</a:t>
                      </a:r>
                    </a:p>
                    <a:p>
                      <a:r>
                        <a:rPr lang="ru-RU" sz="1200" dirty="0" smtClean="0"/>
                        <a:t>ГБУЗ НО «Выксунская ЦРБ»</a:t>
                      </a:r>
                    </a:p>
                    <a:p>
                      <a:r>
                        <a:rPr lang="ru-RU" sz="1200" dirty="0" smtClean="0"/>
                        <a:t>ГБУЗ НО «</a:t>
                      </a:r>
                      <a:r>
                        <a:rPr lang="ru-RU" sz="1200" dirty="0" err="1" smtClean="0"/>
                        <a:t>Шатковская</a:t>
                      </a:r>
                      <a:r>
                        <a:rPr lang="ru-RU" sz="1200" dirty="0" smtClean="0"/>
                        <a:t> ЦРБ»</a:t>
                      </a:r>
                    </a:p>
                    <a:p>
                      <a:r>
                        <a:rPr lang="ru-RU" sz="1200" dirty="0" smtClean="0"/>
                        <a:t>ГБУЗ НО «</a:t>
                      </a:r>
                      <a:r>
                        <a:rPr lang="ru-RU" sz="1200" dirty="0" err="1" smtClean="0"/>
                        <a:t>Навашинская</a:t>
                      </a:r>
                      <a:r>
                        <a:rPr lang="ru-RU" sz="1200" dirty="0" smtClean="0"/>
                        <a:t> ЦРБ»</a:t>
                      </a:r>
                    </a:p>
                    <a:p>
                      <a:r>
                        <a:rPr lang="ru-RU" sz="1200" dirty="0" smtClean="0"/>
                        <a:t>ГБУЗ НО «</a:t>
                      </a:r>
                      <a:r>
                        <a:rPr lang="ru-RU" sz="1200" dirty="0" err="1" smtClean="0"/>
                        <a:t>Кулебакская</a:t>
                      </a:r>
                      <a:r>
                        <a:rPr lang="ru-RU" sz="1200" dirty="0" smtClean="0"/>
                        <a:t> ЦРБ»</a:t>
                      </a:r>
                    </a:p>
                    <a:p>
                      <a:r>
                        <a:rPr lang="ru-RU" sz="1200" dirty="0" smtClean="0"/>
                        <a:t>ГБУЗ НО «</a:t>
                      </a:r>
                      <a:r>
                        <a:rPr lang="ru-RU" sz="1200" dirty="0" err="1" smtClean="0"/>
                        <a:t>Ардатовская</a:t>
                      </a:r>
                      <a:r>
                        <a:rPr lang="ru-RU" sz="1200" dirty="0" smtClean="0"/>
                        <a:t> центральная </a:t>
                      </a:r>
                      <a:r>
                        <a:rPr lang="ru-RU" sz="1200" smtClean="0"/>
                        <a:t>больница»</a:t>
                      </a:r>
                    </a:p>
                    <a:p>
                      <a:r>
                        <a:rPr lang="ru-RU" sz="1200" smtClean="0"/>
                        <a:t>ГБУЗ НО «Арзамасская районная больница»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ГБУЗ НО «Первомайская ЦРБ»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ГБУЗ НО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Перевозская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ЦРБ»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ГБУЗ НО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Краснооктябрьская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ЦРБ»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ГБУЗ НО «Городская клиническая больница №39»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ГБУЗ НО «Городская больница №47»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ГБУЗ НО «Городская клиническая больница №38»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ГБУЗ НО «Городская поликлиника №21»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ГБУЗ НО «Городская поликлиника №50»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ГБУЗ НО «Городская клиническая больница №12»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5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/>
          <p:nvPr/>
        </p:nvPicPr>
        <p:blipFill>
          <a:blip r:embed="rId2"/>
          <a:stretch/>
        </p:blipFill>
        <p:spPr>
          <a:xfrm>
            <a:off x="-23812" y="-15840"/>
            <a:ext cx="9144000" cy="6480000"/>
          </a:xfrm>
          <a:prstGeom prst="rect">
            <a:avLst/>
          </a:prstGeom>
          <a:ln>
            <a:noFill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0" y="1254919"/>
            <a:ext cx="403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chemeClr val="tx1"/>
                </a:solidFill>
              </a:rPr>
              <a:t>Средний возраст умерших, среди ВИЧ-инфицированных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098789" y="978694"/>
            <a:ext cx="40338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chemeClr val="tx1"/>
                </a:solidFill>
              </a:rPr>
              <a:t>Средний возраст лиц с впервые установленным диагнозом ВИЧ-инфекции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05625"/>
              </p:ext>
            </p:extLst>
          </p:nvPr>
        </p:nvGraphicFramePr>
        <p:xfrm>
          <a:off x="179388" y="1955801"/>
          <a:ext cx="3173412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706"/>
                <a:gridCol w="1586706"/>
              </a:tblGrid>
              <a:tr h="4248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Год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Возраст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</a:tr>
              <a:tr h="4248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2017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41,7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</a:tr>
              <a:tr h="4248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2018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40,6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</a:tr>
              <a:tr h="4248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2019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40,2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</a:tr>
              <a:tr h="4248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2020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40,1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82563"/>
              </p:ext>
            </p:extLst>
          </p:nvPr>
        </p:nvGraphicFramePr>
        <p:xfrm>
          <a:off x="5648420" y="2049929"/>
          <a:ext cx="3250750" cy="2099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375"/>
                <a:gridCol w="1625375"/>
              </a:tblGrid>
              <a:tr h="4198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Год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Возраст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</a:tr>
              <a:tr h="4198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2017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38,4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</a:tr>
              <a:tr h="4198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2018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38,5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</a:tr>
              <a:tr h="4198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2019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38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</a:tr>
              <a:tr h="4198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2020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38,8</a:t>
                      </a:r>
                      <a:endParaRPr lang="ru-RU" sz="1800" b="1" dirty="0"/>
                    </a:p>
                  </a:txBody>
                  <a:tcPr marL="91447" marR="91447" marT="45726" marB="45726"/>
                </a:tc>
              </a:tr>
            </a:tbl>
          </a:graphicData>
        </a:graphic>
      </p:graphicFrame>
      <p:sp>
        <p:nvSpPr>
          <p:cNvPr id="14374" name="Стрелка вправо с вырезом 7"/>
          <p:cNvSpPr>
            <a:spLocks noChangeArrowheads="1"/>
          </p:cNvSpPr>
          <p:nvPr/>
        </p:nvSpPr>
        <p:spPr bwMode="auto">
          <a:xfrm>
            <a:off x="3252788" y="2781300"/>
            <a:ext cx="649287" cy="215900"/>
          </a:xfrm>
          <a:prstGeom prst="notchedRightArrow">
            <a:avLst>
              <a:gd name="adj1" fmla="val 50000"/>
              <a:gd name="adj2" fmla="val 5012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75" name="Стрелка вправо с вырезом 8"/>
          <p:cNvSpPr>
            <a:spLocks noChangeArrowheads="1"/>
          </p:cNvSpPr>
          <p:nvPr/>
        </p:nvSpPr>
        <p:spPr bwMode="auto">
          <a:xfrm rot="10800000">
            <a:off x="5292725" y="2801938"/>
            <a:ext cx="647700" cy="215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76" name="TextBox 9"/>
          <p:cNvSpPr txBox="1">
            <a:spLocks noChangeArrowheads="1"/>
          </p:cNvSpPr>
          <p:nvPr/>
        </p:nvSpPr>
        <p:spPr bwMode="auto">
          <a:xfrm>
            <a:off x="3576637" y="2457450"/>
            <a:ext cx="2138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Трудоспособное население</a:t>
            </a:r>
          </a:p>
        </p:txBody>
      </p:sp>
      <p:sp>
        <p:nvSpPr>
          <p:cNvPr id="14377" name="TextBox 10"/>
          <p:cNvSpPr txBox="1">
            <a:spLocks noChangeArrowheads="1"/>
          </p:cNvSpPr>
          <p:nvPr/>
        </p:nvSpPr>
        <p:spPr bwMode="auto">
          <a:xfrm>
            <a:off x="179388" y="4221163"/>
            <a:ext cx="8785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</a:rPr>
              <a:t>	Необходимость активно привлекать население к </a:t>
            </a:r>
            <a:r>
              <a:rPr lang="ru-RU" altLang="ru-RU" dirty="0" smtClean="0">
                <a:solidFill>
                  <a:schemeClr val="tx1"/>
                </a:solidFill>
              </a:rPr>
              <a:t>тестированию </a:t>
            </a:r>
            <a:r>
              <a:rPr lang="ru-RU" altLang="ru-RU" dirty="0">
                <a:solidFill>
                  <a:schemeClr val="tx1"/>
                </a:solidFill>
              </a:rPr>
              <a:t>(особенно на рабочих местах) определяется:</a:t>
            </a:r>
          </a:p>
          <a:p>
            <a:endParaRPr lang="ru-RU" altLang="ru-RU" dirty="0">
              <a:solidFill>
                <a:schemeClr val="tx1"/>
              </a:solidFill>
            </a:endParaRPr>
          </a:p>
          <a:p>
            <a:r>
              <a:rPr lang="ru-RU" altLang="ru-RU" dirty="0">
                <a:solidFill>
                  <a:schemeClr val="tx1"/>
                </a:solidFill>
              </a:rPr>
              <a:t>*наибольшим числом впервые выявленных случаев ВИЧ-инфекции среди трудоспособного населения;</a:t>
            </a:r>
          </a:p>
          <a:p>
            <a:endParaRPr lang="ru-RU" altLang="ru-RU" dirty="0">
              <a:solidFill>
                <a:schemeClr val="tx1"/>
              </a:solidFill>
            </a:endParaRPr>
          </a:p>
          <a:p>
            <a:r>
              <a:rPr lang="ru-RU" altLang="ru-RU" dirty="0">
                <a:solidFill>
                  <a:schemeClr val="tx1"/>
                </a:solidFill>
              </a:rPr>
              <a:t>*средним возрастом умерших, который приходится на трудоспособный период жизни.</a:t>
            </a:r>
          </a:p>
        </p:txBody>
      </p:sp>
    </p:spTree>
    <p:extLst>
      <p:ext uri="{BB962C8B-B14F-4D97-AF65-F5344CB8AC3E}">
        <p14:creationId xmlns:p14="http://schemas.microsoft.com/office/powerpoint/2010/main" val="15718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231480" cy="68580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1203480" y="189000"/>
            <a:ext cx="7610400" cy="57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 algn="just">
              <a:lnSpc>
                <a:spcPct val="100000"/>
              </a:lnSpc>
            </a:pPr>
            <a:r>
              <a:rPr lang="ru-RU" sz="3200" b="1" spc="-1" dirty="0">
                <a:solidFill>
                  <a:srgbClr val="22228B"/>
                </a:solidFill>
                <a:latin typeface="Constantia"/>
                <a:ea typeface="Arial"/>
              </a:rPr>
              <a:t>Ожидаемая продолжительность жизни ЛЖВ приближается к нормальной</a:t>
            </a:r>
          </a:p>
        </p:txBody>
      </p:sp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471062"/>
              </p:ext>
            </p:extLst>
          </p:nvPr>
        </p:nvGraphicFramePr>
        <p:xfrm>
          <a:off x="590872" y="1152525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1200"/>
            <a:ext cx="2914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7893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F:\МОИ ДОКУМЕНТЫ_2015_НОЯБРЬ\40_Конференции_Поездки_Разобрать\2019\2019_05_15-16_Хабаровск\Презентация по ранней диагностике\Хабаровск 9_Каскад_Стрел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570038"/>
            <a:ext cx="44513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F:\МОИ ДОКУМЕНТЫ_2015_НОЯБРЬ\40_Конференции_Поездки_Разобрать\2019\2019_05_15-16_Хабаровск\Презентация по ранней диагностике\Хабаровск 10_Контроль эпидеми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787775"/>
            <a:ext cx="12128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F:\МОИ ДОКУМЕНТЫ_2015_НОЯБРЬ\40_Конференции_Поездки_Разобрать\2019\2019_05_15-16_Хабаровск\Презентация по ранней диагностике\Хабаровск 11_ВН НУО_Индивид и популяция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901825"/>
            <a:ext cx="1741487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4350" y="3649663"/>
            <a:ext cx="2122488" cy="1738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5113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Times New Roman" pitchFamily="16" charset="0"/>
              <a:buNone/>
              <a:defRPr/>
            </a:pPr>
            <a:r>
              <a:rPr lang="ru-RU" sz="1600" b="1" dirty="0">
                <a:solidFill>
                  <a:srgbClr val="00B0F0"/>
                </a:solidFill>
                <a:latin typeface="Arial" charset="0"/>
                <a:ea typeface="Microsoft YaHei" pitchFamily="32" charset="-122"/>
                <a:sym typeface="Wingdings"/>
              </a:rPr>
              <a:t></a:t>
            </a:r>
            <a:r>
              <a:rPr lang="ru-RU" sz="1600" b="1" dirty="0">
                <a:solidFill>
                  <a:srgbClr val="00B0F0"/>
                </a:solidFill>
                <a:latin typeface="Arial" charset="0"/>
                <a:ea typeface="Microsoft YaHei" pitchFamily="32" charset="-122"/>
              </a:rPr>
              <a:t> заболеваемости</a:t>
            </a:r>
          </a:p>
          <a:p>
            <a:pPr marL="358775" lvl="1">
              <a:buClr>
                <a:schemeClr val="tx2">
                  <a:lumMod val="50000"/>
                </a:schemeClr>
              </a:buClr>
              <a:buFont typeface="Times New Roman" pitchFamily="16" charset="0"/>
              <a:buNone/>
              <a:defRPr/>
            </a:pPr>
            <a:r>
              <a:rPr lang="ru-RU" sz="1400" dirty="0">
                <a:latin typeface="Arial" charset="0"/>
                <a:ea typeface="Microsoft YaHei" pitchFamily="32" charset="-122"/>
                <a:sym typeface="Wingdings"/>
              </a:rPr>
              <a:t> уровня ПМР</a:t>
            </a:r>
          </a:p>
          <a:p>
            <a:pPr marL="358775" lvl="1">
              <a:buClr>
                <a:schemeClr val="tx2">
                  <a:lumMod val="50000"/>
                </a:schemeClr>
              </a:buClr>
              <a:buFont typeface="Times New Roman" pitchFamily="16" charset="0"/>
              <a:buNone/>
              <a:defRPr/>
            </a:pPr>
            <a:r>
              <a:rPr lang="ru-RU" sz="1400" dirty="0">
                <a:latin typeface="Arial" charset="0"/>
                <a:ea typeface="Microsoft YaHei" pitchFamily="32" charset="-122"/>
                <a:sym typeface="Wingdings"/>
              </a:rPr>
              <a:t> рискованного поведения</a:t>
            </a:r>
          </a:p>
          <a:p>
            <a:pPr marL="358775" lvl="1">
              <a:buClr>
                <a:schemeClr val="tx2">
                  <a:lumMod val="50000"/>
                </a:schemeClr>
              </a:buClr>
              <a:buFont typeface="Times New Roman" pitchFamily="16" charset="0"/>
              <a:buNone/>
              <a:defRPr/>
            </a:pPr>
            <a:r>
              <a:rPr lang="ru-RU" sz="1400" dirty="0">
                <a:latin typeface="Arial" charset="0"/>
                <a:ea typeface="Microsoft YaHei" pitchFamily="32" charset="-122"/>
                <a:sym typeface="Wingdings"/>
              </a:rPr>
              <a:t> горизонтальной передачи</a:t>
            </a:r>
            <a:endParaRPr lang="ru-RU" sz="1400" dirty="0">
              <a:latin typeface="Arial" charset="0"/>
              <a:ea typeface="Microsoft YaHei" pitchFamily="32" charset="-122"/>
            </a:endParaRPr>
          </a:p>
        </p:txBody>
      </p:sp>
      <p:sp>
        <p:nvSpPr>
          <p:cNvPr id="11" name="Freeform 16"/>
          <p:cNvSpPr>
            <a:spLocks noChangeAspect="1"/>
          </p:cNvSpPr>
          <p:nvPr/>
        </p:nvSpPr>
        <p:spPr bwMode="auto">
          <a:xfrm>
            <a:off x="1854200" y="4395788"/>
            <a:ext cx="450850" cy="390525"/>
          </a:xfrm>
          <a:custGeom>
            <a:avLst/>
            <a:gdLst>
              <a:gd name="T0" fmla="*/ 578 w 595"/>
              <a:gd name="T1" fmla="*/ 192 h 408"/>
              <a:gd name="T2" fmla="*/ 570 w 595"/>
              <a:gd name="T3" fmla="*/ 185 h 408"/>
              <a:gd name="T4" fmla="*/ 558 w 595"/>
              <a:gd name="T5" fmla="*/ 173 h 408"/>
              <a:gd name="T6" fmla="*/ 544 w 595"/>
              <a:gd name="T7" fmla="*/ 164 h 408"/>
              <a:gd name="T8" fmla="*/ 533 w 595"/>
              <a:gd name="T9" fmla="*/ 159 h 408"/>
              <a:gd name="T10" fmla="*/ 519 w 595"/>
              <a:gd name="T11" fmla="*/ 146 h 408"/>
              <a:gd name="T12" fmla="*/ 508 w 595"/>
              <a:gd name="T13" fmla="*/ 136 h 408"/>
              <a:gd name="T14" fmla="*/ 492 w 595"/>
              <a:gd name="T15" fmla="*/ 124 h 408"/>
              <a:gd name="T16" fmla="*/ 475 w 595"/>
              <a:gd name="T17" fmla="*/ 111 h 408"/>
              <a:gd name="T18" fmla="*/ 461 w 595"/>
              <a:gd name="T19" fmla="*/ 103 h 408"/>
              <a:gd name="T20" fmla="*/ 450 w 595"/>
              <a:gd name="T21" fmla="*/ 95 h 408"/>
              <a:gd name="T22" fmla="*/ 437 w 595"/>
              <a:gd name="T23" fmla="*/ 83 h 408"/>
              <a:gd name="T24" fmla="*/ 425 w 595"/>
              <a:gd name="T25" fmla="*/ 72 h 408"/>
              <a:gd name="T26" fmla="*/ 411 w 595"/>
              <a:gd name="T27" fmla="*/ 65 h 408"/>
              <a:gd name="T28" fmla="*/ 396 w 595"/>
              <a:gd name="T29" fmla="*/ 54 h 408"/>
              <a:gd name="T30" fmla="*/ 382 w 595"/>
              <a:gd name="T31" fmla="*/ 43 h 408"/>
              <a:gd name="T32" fmla="*/ 373 w 595"/>
              <a:gd name="T33" fmla="*/ 33 h 408"/>
              <a:gd name="T34" fmla="*/ 361 w 595"/>
              <a:gd name="T35" fmla="*/ 27 h 408"/>
              <a:gd name="T36" fmla="*/ 346 w 595"/>
              <a:gd name="T37" fmla="*/ 15 h 408"/>
              <a:gd name="T38" fmla="*/ 336 w 595"/>
              <a:gd name="T39" fmla="*/ 7 h 408"/>
              <a:gd name="T40" fmla="*/ 322 w 595"/>
              <a:gd name="T41" fmla="*/ 1 h 408"/>
              <a:gd name="T42" fmla="*/ 313 w 595"/>
              <a:gd name="T43" fmla="*/ 22 h 408"/>
              <a:gd name="T44" fmla="*/ 314 w 595"/>
              <a:gd name="T45" fmla="*/ 39 h 408"/>
              <a:gd name="T46" fmla="*/ 313 w 595"/>
              <a:gd name="T47" fmla="*/ 60 h 408"/>
              <a:gd name="T48" fmla="*/ 314 w 595"/>
              <a:gd name="T49" fmla="*/ 78 h 408"/>
              <a:gd name="T50" fmla="*/ 313 w 595"/>
              <a:gd name="T51" fmla="*/ 98 h 408"/>
              <a:gd name="T52" fmla="*/ 168 w 595"/>
              <a:gd name="T53" fmla="*/ 95 h 408"/>
              <a:gd name="T54" fmla="*/ 5 w 595"/>
              <a:gd name="T55" fmla="*/ 118 h 408"/>
              <a:gd name="T56" fmla="*/ 16 w 595"/>
              <a:gd name="T57" fmla="*/ 131 h 408"/>
              <a:gd name="T58" fmla="*/ 24 w 595"/>
              <a:gd name="T59" fmla="*/ 140 h 408"/>
              <a:gd name="T60" fmla="*/ 34 w 595"/>
              <a:gd name="T61" fmla="*/ 150 h 408"/>
              <a:gd name="T62" fmla="*/ 42 w 595"/>
              <a:gd name="T63" fmla="*/ 158 h 408"/>
              <a:gd name="T64" fmla="*/ 50 w 595"/>
              <a:gd name="T65" fmla="*/ 170 h 408"/>
              <a:gd name="T66" fmla="*/ 62 w 595"/>
              <a:gd name="T67" fmla="*/ 184 h 408"/>
              <a:gd name="T68" fmla="*/ 69 w 595"/>
              <a:gd name="T69" fmla="*/ 188 h 408"/>
              <a:gd name="T70" fmla="*/ 81 w 595"/>
              <a:gd name="T71" fmla="*/ 206 h 408"/>
              <a:gd name="T72" fmla="*/ 57 w 595"/>
              <a:gd name="T73" fmla="*/ 236 h 408"/>
              <a:gd name="T74" fmla="*/ 22 w 595"/>
              <a:gd name="T75" fmla="*/ 278 h 408"/>
              <a:gd name="T76" fmla="*/ 0 w 595"/>
              <a:gd name="T77" fmla="*/ 305 h 408"/>
              <a:gd name="T78" fmla="*/ 14 w 595"/>
              <a:gd name="T79" fmla="*/ 327 h 408"/>
              <a:gd name="T80" fmla="*/ 312 w 595"/>
              <a:gd name="T81" fmla="*/ 317 h 408"/>
              <a:gd name="T82" fmla="*/ 314 w 595"/>
              <a:gd name="T83" fmla="*/ 335 h 408"/>
              <a:gd name="T84" fmla="*/ 314 w 595"/>
              <a:gd name="T85" fmla="*/ 349 h 408"/>
              <a:gd name="T86" fmla="*/ 313 w 595"/>
              <a:gd name="T87" fmla="*/ 366 h 408"/>
              <a:gd name="T88" fmla="*/ 313 w 595"/>
              <a:gd name="T89" fmla="*/ 382 h 408"/>
              <a:gd name="T90" fmla="*/ 316 w 595"/>
              <a:gd name="T91" fmla="*/ 402 h 408"/>
              <a:gd name="T92" fmla="*/ 325 w 595"/>
              <a:gd name="T93" fmla="*/ 406 h 408"/>
              <a:gd name="T94" fmla="*/ 343 w 595"/>
              <a:gd name="T95" fmla="*/ 403 h 408"/>
              <a:gd name="T96" fmla="*/ 374 w 595"/>
              <a:gd name="T97" fmla="*/ 380 h 408"/>
              <a:gd name="T98" fmla="*/ 396 w 595"/>
              <a:gd name="T99" fmla="*/ 360 h 408"/>
              <a:gd name="T100" fmla="*/ 427 w 595"/>
              <a:gd name="T101" fmla="*/ 337 h 408"/>
              <a:gd name="T102" fmla="*/ 461 w 595"/>
              <a:gd name="T103" fmla="*/ 310 h 408"/>
              <a:gd name="T104" fmla="*/ 482 w 595"/>
              <a:gd name="T105" fmla="*/ 294 h 408"/>
              <a:gd name="T106" fmla="*/ 513 w 595"/>
              <a:gd name="T107" fmla="*/ 270 h 408"/>
              <a:gd name="T108" fmla="*/ 545 w 595"/>
              <a:gd name="T109" fmla="*/ 246 h 408"/>
              <a:gd name="T110" fmla="*/ 578 w 595"/>
              <a:gd name="T111" fmla="*/ 2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5" h="408">
                <a:moveTo>
                  <a:pt x="592" y="199"/>
                </a:moveTo>
                <a:cubicBezTo>
                  <a:pt x="590" y="198"/>
                  <a:pt x="588" y="198"/>
                  <a:pt x="587" y="197"/>
                </a:cubicBezTo>
                <a:cubicBezTo>
                  <a:pt x="584" y="194"/>
                  <a:pt x="580" y="193"/>
                  <a:pt x="578" y="192"/>
                </a:cubicBezTo>
                <a:cubicBezTo>
                  <a:pt x="578" y="192"/>
                  <a:pt x="578" y="191"/>
                  <a:pt x="578" y="191"/>
                </a:cubicBezTo>
                <a:cubicBezTo>
                  <a:pt x="577" y="189"/>
                  <a:pt x="576" y="188"/>
                  <a:pt x="574" y="186"/>
                </a:cubicBezTo>
                <a:cubicBezTo>
                  <a:pt x="573" y="185"/>
                  <a:pt x="571" y="185"/>
                  <a:pt x="570" y="185"/>
                </a:cubicBezTo>
                <a:cubicBezTo>
                  <a:pt x="567" y="182"/>
                  <a:pt x="564" y="180"/>
                  <a:pt x="562" y="179"/>
                </a:cubicBezTo>
                <a:cubicBezTo>
                  <a:pt x="562" y="179"/>
                  <a:pt x="562" y="179"/>
                  <a:pt x="562" y="179"/>
                </a:cubicBezTo>
                <a:cubicBezTo>
                  <a:pt x="561" y="177"/>
                  <a:pt x="560" y="175"/>
                  <a:pt x="558" y="173"/>
                </a:cubicBezTo>
                <a:cubicBezTo>
                  <a:pt x="556" y="173"/>
                  <a:pt x="555" y="172"/>
                  <a:pt x="553" y="172"/>
                </a:cubicBezTo>
                <a:cubicBezTo>
                  <a:pt x="551" y="168"/>
                  <a:pt x="547" y="166"/>
                  <a:pt x="544" y="164"/>
                </a:cubicBezTo>
                <a:cubicBezTo>
                  <a:pt x="544" y="164"/>
                  <a:pt x="544" y="164"/>
                  <a:pt x="544" y="164"/>
                </a:cubicBezTo>
                <a:cubicBezTo>
                  <a:pt x="543" y="163"/>
                  <a:pt x="542" y="162"/>
                  <a:pt x="541" y="161"/>
                </a:cubicBezTo>
                <a:cubicBezTo>
                  <a:pt x="539" y="159"/>
                  <a:pt x="536" y="159"/>
                  <a:pt x="534" y="159"/>
                </a:cubicBezTo>
                <a:cubicBezTo>
                  <a:pt x="533" y="159"/>
                  <a:pt x="533" y="159"/>
                  <a:pt x="533" y="159"/>
                </a:cubicBezTo>
                <a:cubicBezTo>
                  <a:pt x="532" y="158"/>
                  <a:pt x="529" y="156"/>
                  <a:pt x="529" y="156"/>
                </a:cubicBezTo>
                <a:cubicBezTo>
                  <a:pt x="528" y="153"/>
                  <a:pt x="527" y="150"/>
                  <a:pt x="525" y="148"/>
                </a:cubicBezTo>
                <a:cubicBezTo>
                  <a:pt x="523" y="147"/>
                  <a:pt x="521" y="146"/>
                  <a:pt x="519" y="146"/>
                </a:cubicBezTo>
                <a:cubicBezTo>
                  <a:pt x="517" y="144"/>
                  <a:pt x="515" y="142"/>
                  <a:pt x="512" y="139"/>
                </a:cubicBezTo>
                <a:cubicBezTo>
                  <a:pt x="512" y="139"/>
                  <a:pt x="511" y="139"/>
                  <a:pt x="511" y="139"/>
                </a:cubicBezTo>
                <a:cubicBezTo>
                  <a:pt x="510" y="138"/>
                  <a:pt x="509" y="137"/>
                  <a:pt x="508" y="136"/>
                </a:cubicBezTo>
                <a:cubicBezTo>
                  <a:pt x="507" y="135"/>
                  <a:pt x="505" y="134"/>
                  <a:pt x="504" y="134"/>
                </a:cubicBezTo>
                <a:cubicBezTo>
                  <a:pt x="501" y="131"/>
                  <a:pt x="497" y="128"/>
                  <a:pt x="493" y="125"/>
                </a:cubicBezTo>
                <a:cubicBezTo>
                  <a:pt x="493" y="124"/>
                  <a:pt x="493" y="124"/>
                  <a:pt x="492" y="124"/>
                </a:cubicBezTo>
                <a:cubicBezTo>
                  <a:pt x="490" y="122"/>
                  <a:pt x="489" y="122"/>
                  <a:pt x="487" y="121"/>
                </a:cubicBezTo>
                <a:cubicBezTo>
                  <a:pt x="484" y="118"/>
                  <a:pt x="480" y="114"/>
                  <a:pt x="476" y="112"/>
                </a:cubicBezTo>
                <a:cubicBezTo>
                  <a:pt x="476" y="111"/>
                  <a:pt x="476" y="111"/>
                  <a:pt x="475" y="111"/>
                </a:cubicBezTo>
                <a:cubicBezTo>
                  <a:pt x="473" y="109"/>
                  <a:pt x="471" y="109"/>
                  <a:pt x="469" y="109"/>
                </a:cubicBezTo>
                <a:cubicBezTo>
                  <a:pt x="468" y="109"/>
                  <a:pt x="467" y="108"/>
                  <a:pt x="466" y="107"/>
                </a:cubicBezTo>
                <a:cubicBezTo>
                  <a:pt x="465" y="106"/>
                  <a:pt x="462" y="104"/>
                  <a:pt x="461" y="103"/>
                </a:cubicBezTo>
                <a:cubicBezTo>
                  <a:pt x="461" y="101"/>
                  <a:pt x="460" y="99"/>
                  <a:pt x="458" y="98"/>
                </a:cubicBezTo>
                <a:cubicBezTo>
                  <a:pt x="456" y="96"/>
                  <a:pt x="453" y="96"/>
                  <a:pt x="452" y="96"/>
                </a:cubicBezTo>
                <a:cubicBezTo>
                  <a:pt x="451" y="96"/>
                  <a:pt x="450" y="95"/>
                  <a:pt x="450" y="95"/>
                </a:cubicBezTo>
                <a:cubicBezTo>
                  <a:pt x="448" y="94"/>
                  <a:pt x="446" y="92"/>
                  <a:pt x="445" y="90"/>
                </a:cubicBezTo>
                <a:cubicBezTo>
                  <a:pt x="444" y="88"/>
                  <a:pt x="443" y="87"/>
                  <a:pt x="442" y="85"/>
                </a:cubicBezTo>
                <a:cubicBezTo>
                  <a:pt x="440" y="84"/>
                  <a:pt x="438" y="83"/>
                  <a:pt x="437" y="83"/>
                </a:cubicBezTo>
                <a:cubicBezTo>
                  <a:pt x="434" y="80"/>
                  <a:pt x="431" y="78"/>
                  <a:pt x="429" y="76"/>
                </a:cubicBezTo>
                <a:cubicBezTo>
                  <a:pt x="428" y="76"/>
                  <a:pt x="428" y="76"/>
                  <a:pt x="427" y="76"/>
                </a:cubicBezTo>
                <a:cubicBezTo>
                  <a:pt x="427" y="74"/>
                  <a:pt x="426" y="73"/>
                  <a:pt x="425" y="72"/>
                </a:cubicBezTo>
                <a:cubicBezTo>
                  <a:pt x="423" y="71"/>
                  <a:pt x="420" y="70"/>
                  <a:pt x="418" y="70"/>
                </a:cubicBezTo>
                <a:cubicBezTo>
                  <a:pt x="417" y="69"/>
                  <a:pt x="416" y="68"/>
                  <a:pt x="414" y="67"/>
                </a:cubicBezTo>
                <a:cubicBezTo>
                  <a:pt x="413" y="67"/>
                  <a:pt x="412" y="65"/>
                  <a:pt x="411" y="65"/>
                </a:cubicBezTo>
                <a:cubicBezTo>
                  <a:pt x="410" y="62"/>
                  <a:pt x="409" y="60"/>
                  <a:pt x="407" y="58"/>
                </a:cubicBezTo>
                <a:cubicBezTo>
                  <a:pt x="405" y="57"/>
                  <a:pt x="403" y="57"/>
                  <a:pt x="401" y="57"/>
                </a:cubicBezTo>
                <a:cubicBezTo>
                  <a:pt x="399" y="55"/>
                  <a:pt x="398" y="54"/>
                  <a:pt x="396" y="54"/>
                </a:cubicBezTo>
                <a:cubicBezTo>
                  <a:pt x="396" y="53"/>
                  <a:pt x="394" y="53"/>
                  <a:pt x="394" y="52"/>
                </a:cubicBezTo>
                <a:cubicBezTo>
                  <a:pt x="393" y="49"/>
                  <a:pt x="392" y="47"/>
                  <a:pt x="390" y="45"/>
                </a:cubicBezTo>
                <a:cubicBezTo>
                  <a:pt x="387" y="43"/>
                  <a:pt x="384" y="43"/>
                  <a:pt x="382" y="43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381" y="43"/>
                  <a:pt x="378" y="41"/>
                  <a:pt x="377" y="40"/>
                </a:cubicBezTo>
                <a:cubicBezTo>
                  <a:pt x="377" y="37"/>
                  <a:pt x="376" y="34"/>
                  <a:pt x="373" y="33"/>
                </a:cubicBezTo>
                <a:cubicBezTo>
                  <a:pt x="371" y="31"/>
                  <a:pt x="369" y="31"/>
                  <a:pt x="367" y="31"/>
                </a:cubicBezTo>
                <a:cubicBezTo>
                  <a:pt x="366" y="30"/>
                  <a:pt x="365" y="30"/>
                  <a:pt x="364" y="29"/>
                </a:cubicBezTo>
                <a:cubicBezTo>
                  <a:pt x="363" y="29"/>
                  <a:pt x="362" y="28"/>
                  <a:pt x="361" y="27"/>
                </a:cubicBezTo>
                <a:cubicBezTo>
                  <a:pt x="361" y="25"/>
                  <a:pt x="359" y="23"/>
                  <a:pt x="357" y="21"/>
                </a:cubicBezTo>
                <a:cubicBezTo>
                  <a:pt x="356" y="20"/>
                  <a:pt x="354" y="19"/>
                  <a:pt x="353" y="19"/>
                </a:cubicBezTo>
                <a:cubicBezTo>
                  <a:pt x="351" y="17"/>
                  <a:pt x="348" y="16"/>
                  <a:pt x="346" y="15"/>
                </a:cubicBezTo>
                <a:cubicBezTo>
                  <a:pt x="346" y="14"/>
                  <a:pt x="345" y="14"/>
                  <a:pt x="344" y="13"/>
                </a:cubicBezTo>
                <a:cubicBezTo>
                  <a:pt x="344" y="12"/>
                  <a:pt x="343" y="10"/>
                  <a:pt x="341" y="9"/>
                </a:cubicBezTo>
                <a:cubicBezTo>
                  <a:pt x="340" y="7"/>
                  <a:pt x="338" y="7"/>
                  <a:pt x="336" y="7"/>
                </a:cubicBezTo>
                <a:cubicBezTo>
                  <a:pt x="336" y="5"/>
                  <a:pt x="335" y="4"/>
                  <a:pt x="333" y="3"/>
                </a:cubicBezTo>
                <a:cubicBezTo>
                  <a:pt x="330" y="0"/>
                  <a:pt x="326" y="0"/>
                  <a:pt x="324" y="1"/>
                </a:cubicBezTo>
                <a:cubicBezTo>
                  <a:pt x="323" y="1"/>
                  <a:pt x="322" y="1"/>
                  <a:pt x="322" y="1"/>
                </a:cubicBezTo>
                <a:cubicBezTo>
                  <a:pt x="317" y="1"/>
                  <a:pt x="313" y="5"/>
                  <a:pt x="313" y="10"/>
                </a:cubicBezTo>
                <a:cubicBezTo>
                  <a:pt x="313" y="12"/>
                  <a:pt x="313" y="13"/>
                  <a:pt x="314" y="15"/>
                </a:cubicBezTo>
                <a:cubicBezTo>
                  <a:pt x="313" y="17"/>
                  <a:pt x="313" y="20"/>
                  <a:pt x="313" y="22"/>
                </a:cubicBezTo>
                <a:cubicBezTo>
                  <a:pt x="313" y="24"/>
                  <a:pt x="313" y="26"/>
                  <a:pt x="314" y="27"/>
                </a:cubicBezTo>
                <a:cubicBezTo>
                  <a:pt x="313" y="29"/>
                  <a:pt x="313" y="32"/>
                  <a:pt x="313" y="35"/>
                </a:cubicBezTo>
                <a:cubicBezTo>
                  <a:pt x="313" y="36"/>
                  <a:pt x="313" y="38"/>
                  <a:pt x="314" y="39"/>
                </a:cubicBezTo>
                <a:cubicBezTo>
                  <a:pt x="313" y="42"/>
                  <a:pt x="313" y="45"/>
                  <a:pt x="313" y="48"/>
                </a:cubicBezTo>
                <a:cubicBezTo>
                  <a:pt x="313" y="50"/>
                  <a:pt x="313" y="51"/>
                  <a:pt x="314" y="53"/>
                </a:cubicBezTo>
                <a:cubicBezTo>
                  <a:pt x="313" y="55"/>
                  <a:pt x="313" y="57"/>
                  <a:pt x="313" y="60"/>
                </a:cubicBezTo>
                <a:cubicBezTo>
                  <a:pt x="313" y="62"/>
                  <a:pt x="313" y="64"/>
                  <a:pt x="314" y="65"/>
                </a:cubicBezTo>
                <a:cubicBezTo>
                  <a:pt x="313" y="68"/>
                  <a:pt x="313" y="70"/>
                  <a:pt x="313" y="73"/>
                </a:cubicBezTo>
                <a:cubicBezTo>
                  <a:pt x="313" y="75"/>
                  <a:pt x="313" y="76"/>
                  <a:pt x="314" y="78"/>
                </a:cubicBezTo>
                <a:cubicBezTo>
                  <a:pt x="313" y="80"/>
                  <a:pt x="313" y="82"/>
                  <a:pt x="313" y="85"/>
                </a:cubicBezTo>
                <a:cubicBezTo>
                  <a:pt x="313" y="87"/>
                  <a:pt x="313" y="89"/>
                  <a:pt x="314" y="90"/>
                </a:cubicBezTo>
                <a:cubicBezTo>
                  <a:pt x="313" y="92"/>
                  <a:pt x="313" y="95"/>
                  <a:pt x="313" y="98"/>
                </a:cubicBezTo>
                <a:cubicBezTo>
                  <a:pt x="313" y="98"/>
                  <a:pt x="313" y="99"/>
                  <a:pt x="313" y="99"/>
                </a:cubicBezTo>
                <a:cubicBezTo>
                  <a:pt x="308" y="101"/>
                  <a:pt x="297" y="104"/>
                  <a:pt x="268" y="103"/>
                </a:cubicBezTo>
                <a:cubicBezTo>
                  <a:pt x="240" y="102"/>
                  <a:pt x="204" y="99"/>
                  <a:pt x="168" y="95"/>
                </a:cubicBezTo>
                <a:cubicBezTo>
                  <a:pt x="80" y="86"/>
                  <a:pt x="24" y="82"/>
                  <a:pt x="7" y="98"/>
                </a:cubicBezTo>
                <a:cubicBezTo>
                  <a:pt x="3" y="101"/>
                  <a:pt x="1" y="106"/>
                  <a:pt x="1" y="111"/>
                </a:cubicBezTo>
                <a:cubicBezTo>
                  <a:pt x="1" y="114"/>
                  <a:pt x="3" y="117"/>
                  <a:pt x="5" y="118"/>
                </a:cubicBezTo>
                <a:cubicBezTo>
                  <a:pt x="6" y="119"/>
                  <a:pt x="8" y="120"/>
                  <a:pt x="10" y="120"/>
                </a:cubicBezTo>
                <a:cubicBezTo>
                  <a:pt x="12" y="122"/>
                  <a:pt x="12" y="123"/>
                  <a:pt x="12" y="124"/>
                </a:cubicBezTo>
                <a:cubicBezTo>
                  <a:pt x="12" y="127"/>
                  <a:pt x="14" y="130"/>
                  <a:pt x="16" y="131"/>
                </a:cubicBezTo>
                <a:cubicBezTo>
                  <a:pt x="17" y="132"/>
                  <a:pt x="18" y="132"/>
                  <a:pt x="19" y="133"/>
                </a:cubicBezTo>
                <a:cubicBezTo>
                  <a:pt x="20" y="135"/>
                  <a:pt x="22" y="137"/>
                  <a:pt x="23" y="139"/>
                </a:cubicBezTo>
                <a:cubicBezTo>
                  <a:pt x="24" y="139"/>
                  <a:pt x="24" y="140"/>
                  <a:pt x="24" y="140"/>
                </a:cubicBezTo>
                <a:cubicBezTo>
                  <a:pt x="25" y="142"/>
                  <a:pt x="26" y="143"/>
                  <a:pt x="27" y="144"/>
                </a:cubicBezTo>
                <a:cubicBezTo>
                  <a:pt x="28" y="145"/>
                  <a:pt x="30" y="145"/>
                  <a:pt x="31" y="146"/>
                </a:cubicBezTo>
                <a:cubicBezTo>
                  <a:pt x="31" y="147"/>
                  <a:pt x="32" y="149"/>
                  <a:pt x="34" y="150"/>
                </a:cubicBezTo>
                <a:cubicBezTo>
                  <a:pt x="34" y="151"/>
                  <a:pt x="35" y="152"/>
                  <a:pt x="35" y="152"/>
                </a:cubicBezTo>
                <a:cubicBezTo>
                  <a:pt x="36" y="154"/>
                  <a:pt x="36" y="155"/>
                  <a:pt x="38" y="156"/>
                </a:cubicBezTo>
                <a:cubicBezTo>
                  <a:pt x="39" y="157"/>
                  <a:pt x="41" y="158"/>
                  <a:pt x="42" y="158"/>
                </a:cubicBezTo>
                <a:cubicBezTo>
                  <a:pt x="42" y="159"/>
                  <a:pt x="43" y="159"/>
                  <a:pt x="43" y="159"/>
                </a:cubicBezTo>
                <a:cubicBezTo>
                  <a:pt x="44" y="161"/>
                  <a:pt x="46" y="163"/>
                  <a:pt x="46" y="164"/>
                </a:cubicBezTo>
                <a:cubicBezTo>
                  <a:pt x="47" y="167"/>
                  <a:pt x="48" y="169"/>
                  <a:pt x="50" y="170"/>
                </a:cubicBezTo>
                <a:cubicBezTo>
                  <a:pt x="52" y="171"/>
                  <a:pt x="54" y="172"/>
                  <a:pt x="55" y="172"/>
                </a:cubicBezTo>
                <a:cubicBezTo>
                  <a:pt x="57" y="174"/>
                  <a:pt x="58" y="176"/>
                  <a:pt x="58" y="176"/>
                </a:cubicBezTo>
                <a:cubicBezTo>
                  <a:pt x="58" y="179"/>
                  <a:pt x="59" y="182"/>
                  <a:pt x="62" y="184"/>
                </a:cubicBezTo>
                <a:cubicBezTo>
                  <a:pt x="64" y="185"/>
                  <a:pt x="66" y="185"/>
                  <a:pt x="67" y="185"/>
                </a:cubicBezTo>
                <a:cubicBezTo>
                  <a:pt x="67" y="185"/>
                  <a:pt x="67" y="185"/>
                  <a:pt x="67" y="185"/>
                </a:cubicBezTo>
                <a:cubicBezTo>
                  <a:pt x="68" y="186"/>
                  <a:pt x="69" y="188"/>
                  <a:pt x="69" y="188"/>
                </a:cubicBezTo>
                <a:cubicBezTo>
                  <a:pt x="69" y="191"/>
                  <a:pt x="70" y="193"/>
                  <a:pt x="72" y="195"/>
                </a:cubicBezTo>
                <a:cubicBezTo>
                  <a:pt x="73" y="196"/>
                  <a:pt x="74" y="197"/>
                  <a:pt x="75" y="197"/>
                </a:cubicBezTo>
                <a:cubicBezTo>
                  <a:pt x="76" y="201"/>
                  <a:pt x="79" y="204"/>
                  <a:pt x="81" y="206"/>
                </a:cubicBezTo>
                <a:cubicBezTo>
                  <a:pt x="80" y="208"/>
                  <a:pt x="79" y="210"/>
                  <a:pt x="79" y="212"/>
                </a:cubicBezTo>
                <a:cubicBezTo>
                  <a:pt x="68" y="221"/>
                  <a:pt x="68" y="222"/>
                  <a:pt x="68" y="226"/>
                </a:cubicBezTo>
                <a:cubicBezTo>
                  <a:pt x="63" y="228"/>
                  <a:pt x="58" y="231"/>
                  <a:pt x="57" y="236"/>
                </a:cubicBezTo>
                <a:cubicBezTo>
                  <a:pt x="50" y="241"/>
                  <a:pt x="46" y="246"/>
                  <a:pt x="45" y="250"/>
                </a:cubicBezTo>
                <a:cubicBezTo>
                  <a:pt x="40" y="253"/>
                  <a:pt x="35" y="257"/>
                  <a:pt x="34" y="262"/>
                </a:cubicBezTo>
                <a:cubicBezTo>
                  <a:pt x="23" y="270"/>
                  <a:pt x="22" y="275"/>
                  <a:pt x="22" y="278"/>
                </a:cubicBezTo>
                <a:cubicBezTo>
                  <a:pt x="20" y="280"/>
                  <a:pt x="17" y="282"/>
                  <a:pt x="14" y="285"/>
                </a:cubicBezTo>
                <a:cubicBezTo>
                  <a:pt x="13" y="286"/>
                  <a:pt x="12" y="287"/>
                  <a:pt x="11" y="289"/>
                </a:cubicBezTo>
                <a:cubicBezTo>
                  <a:pt x="0" y="298"/>
                  <a:pt x="0" y="302"/>
                  <a:pt x="0" y="305"/>
                </a:cubicBezTo>
                <a:cubicBezTo>
                  <a:pt x="0" y="307"/>
                  <a:pt x="1" y="310"/>
                  <a:pt x="3" y="312"/>
                </a:cubicBezTo>
                <a:cubicBezTo>
                  <a:pt x="4" y="312"/>
                  <a:pt x="4" y="312"/>
                  <a:pt x="4" y="313"/>
                </a:cubicBezTo>
                <a:cubicBezTo>
                  <a:pt x="6" y="318"/>
                  <a:pt x="9" y="323"/>
                  <a:pt x="14" y="327"/>
                </a:cubicBezTo>
                <a:cubicBezTo>
                  <a:pt x="36" y="345"/>
                  <a:pt x="92" y="331"/>
                  <a:pt x="157" y="316"/>
                </a:cubicBezTo>
                <a:cubicBezTo>
                  <a:pt x="217" y="301"/>
                  <a:pt x="284" y="285"/>
                  <a:pt x="306" y="301"/>
                </a:cubicBezTo>
                <a:cubicBezTo>
                  <a:pt x="309" y="304"/>
                  <a:pt x="312" y="308"/>
                  <a:pt x="312" y="317"/>
                </a:cubicBezTo>
                <a:cubicBezTo>
                  <a:pt x="312" y="319"/>
                  <a:pt x="313" y="321"/>
                  <a:pt x="314" y="322"/>
                </a:cubicBezTo>
                <a:cubicBezTo>
                  <a:pt x="313" y="325"/>
                  <a:pt x="312" y="328"/>
                  <a:pt x="312" y="330"/>
                </a:cubicBezTo>
                <a:cubicBezTo>
                  <a:pt x="312" y="332"/>
                  <a:pt x="313" y="334"/>
                  <a:pt x="314" y="335"/>
                </a:cubicBezTo>
                <a:cubicBezTo>
                  <a:pt x="313" y="337"/>
                  <a:pt x="313" y="340"/>
                  <a:pt x="313" y="343"/>
                </a:cubicBezTo>
                <a:cubicBezTo>
                  <a:pt x="313" y="345"/>
                  <a:pt x="313" y="347"/>
                  <a:pt x="314" y="348"/>
                </a:cubicBezTo>
                <a:cubicBezTo>
                  <a:pt x="314" y="349"/>
                  <a:pt x="314" y="349"/>
                  <a:pt x="314" y="349"/>
                </a:cubicBezTo>
                <a:cubicBezTo>
                  <a:pt x="313" y="353"/>
                  <a:pt x="313" y="354"/>
                  <a:pt x="313" y="356"/>
                </a:cubicBezTo>
                <a:cubicBezTo>
                  <a:pt x="313" y="358"/>
                  <a:pt x="313" y="359"/>
                  <a:pt x="314" y="361"/>
                </a:cubicBezTo>
                <a:cubicBezTo>
                  <a:pt x="314" y="363"/>
                  <a:pt x="313" y="365"/>
                  <a:pt x="313" y="366"/>
                </a:cubicBezTo>
                <a:cubicBezTo>
                  <a:pt x="312" y="369"/>
                  <a:pt x="313" y="372"/>
                  <a:pt x="314" y="374"/>
                </a:cubicBezTo>
                <a:cubicBezTo>
                  <a:pt x="314" y="375"/>
                  <a:pt x="314" y="376"/>
                  <a:pt x="314" y="377"/>
                </a:cubicBezTo>
                <a:cubicBezTo>
                  <a:pt x="313" y="379"/>
                  <a:pt x="313" y="380"/>
                  <a:pt x="313" y="382"/>
                </a:cubicBezTo>
                <a:cubicBezTo>
                  <a:pt x="313" y="383"/>
                  <a:pt x="313" y="385"/>
                  <a:pt x="314" y="386"/>
                </a:cubicBezTo>
                <a:cubicBezTo>
                  <a:pt x="313" y="389"/>
                  <a:pt x="313" y="392"/>
                  <a:pt x="313" y="395"/>
                </a:cubicBezTo>
                <a:cubicBezTo>
                  <a:pt x="313" y="397"/>
                  <a:pt x="314" y="400"/>
                  <a:pt x="316" y="402"/>
                </a:cubicBezTo>
                <a:cubicBezTo>
                  <a:pt x="318" y="403"/>
                  <a:pt x="320" y="404"/>
                  <a:pt x="322" y="404"/>
                </a:cubicBezTo>
                <a:cubicBezTo>
                  <a:pt x="323" y="404"/>
                  <a:pt x="323" y="404"/>
                  <a:pt x="323" y="404"/>
                </a:cubicBezTo>
                <a:cubicBezTo>
                  <a:pt x="324" y="405"/>
                  <a:pt x="325" y="406"/>
                  <a:pt x="325" y="406"/>
                </a:cubicBezTo>
                <a:cubicBezTo>
                  <a:pt x="327" y="407"/>
                  <a:pt x="329" y="408"/>
                  <a:pt x="331" y="408"/>
                </a:cubicBezTo>
                <a:cubicBezTo>
                  <a:pt x="332" y="408"/>
                  <a:pt x="333" y="408"/>
                  <a:pt x="334" y="407"/>
                </a:cubicBezTo>
                <a:cubicBezTo>
                  <a:pt x="338" y="408"/>
                  <a:pt x="341" y="406"/>
                  <a:pt x="343" y="403"/>
                </a:cubicBezTo>
                <a:cubicBezTo>
                  <a:pt x="350" y="401"/>
                  <a:pt x="360" y="397"/>
                  <a:pt x="360" y="387"/>
                </a:cubicBezTo>
                <a:cubicBezTo>
                  <a:pt x="361" y="387"/>
                  <a:pt x="362" y="386"/>
                  <a:pt x="363" y="386"/>
                </a:cubicBezTo>
                <a:cubicBezTo>
                  <a:pt x="367" y="385"/>
                  <a:pt x="371" y="383"/>
                  <a:pt x="374" y="380"/>
                </a:cubicBezTo>
                <a:cubicBezTo>
                  <a:pt x="390" y="376"/>
                  <a:pt x="393" y="367"/>
                  <a:pt x="393" y="361"/>
                </a:cubicBezTo>
                <a:cubicBezTo>
                  <a:pt x="393" y="361"/>
                  <a:pt x="393" y="360"/>
                  <a:pt x="393" y="360"/>
                </a:cubicBezTo>
                <a:cubicBezTo>
                  <a:pt x="394" y="360"/>
                  <a:pt x="395" y="360"/>
                  <a:pt x="396" y="360"/>
                </a:cubicBezTo>
                <a:cubicBezTo>
                  <a:pt x="401" y="359"/>
                  <a:pt x="410" y="357"/>
                  <a:pt x="410" y="348"/>
                </a:cubicBezTo>
                <a:cubicBezTo>
                  <a:pt x="411" y="348"/>
                  <a:pt x="411" y="348"/>
                  <a:pt x="411" y="348"/>
                </a:cubicBezTo>
                <a:cubicBezTo>
                  <a:pt x="416" y="347"/>
                  <a:pt x="426" y="345"/>
                  <a:pt x="427" y="337"/>
                </a:cubicBezTo>
                <a:cubicBezTo>
                  <a:pt x="433" y="337"/>
                  <a:pt x="443" y="334"/>
                  <a:pt x="444" y="323"/>
                </a:cubicBezTo>
                <a:cubicBezTo>
                  <a:pt x="447" y="322"/>
                  <a:pt x="451" y="320"/>
                  <a:pt x="452" y="319"/>
                </a:cubicBezTo>
                <a:cubicBezTo>
                  <a:pt x="457" y="316"/>
                  <a:pt x="461" y="315"/>
                  <a:pt x="461" y="310"/>
                </a:cubicBezTo>
                <a:cubicBezTo>
                  <a:pt x="467" y="309"/>
                  <a:pt x="478" y="307"/>
                  <a:pt x="478" y="296"/>
                </a:cubicBezTo>
                <a:cubicBezTo>
                  <a:pt x="478" y="296"/>
                  <a:pt x="478" y="295"/>
                  <a:pt x="478" y="295"/>
                </a:cubicBezTo>
                <a:cubicBezTo>
                  <a:pt x="480" y="294"/>
                  <a:pt x="481" y="294"/>
                  <a:pt x="482" y="294"/>
                </a:cubicBezTo>
                <a:cubicBezTo>
                  <a:pt x="486" y="293"/>
                  <a:pt x="492" y="292"/>
                  <a:pt x="494" y="287"/>
                </a:cubicBezTo>
                <a:cubicBezTo>
                  <a:pt x="501" y="285"/>
                  <a:pt x="511" y="282"/>
                  <a:pt x="511" y="271"/>
                </a:cubicBezTo>
                <a:cubicBezTo>
                  <a:pt x="512" y="271"/>
                  <a:pt x="512" y="270"/>
                  <a:pt x="513" y="270"/>
                </a:cubicBezTo>
                <a:cubicBezTo>
                  <a:pt x="518" y="269"/>
                  <a:pt x="528" y="267"/>
                  <a:pt x="528" y="258"/>
                </a:cubicBezTo>
                <a:cubicBezTo>
                  <a:pt x="528" y="258"/>
                  <a:pt x="529" y="258"/>
                  <a:pt x="530" y="258"/>
                </a:cubicBezTo>
                <a:cubicBezTo>
                  <a:pt x="535" y="257"/>
                  <a:pt x="544" y="254"/>
                  <a:pt x="545" y="246"/>
                </a:cubicBezTo>
                <a:cubicBezTo>
                  <a:pt x="547" y="245"/>
                  <a:pt x="551" y="243"/>
                  <a:pt x="555" y="241"/>
                </a:cubicBezTo>
                <a:cubicBezTo>
                  <a:pt x="556" y="241"/>
                  <a:pt x="558" y="240"/>
                  <a:pt x="559" y="238"/>
                </a:cubicBezTo>
                <a:cubicBezTo>
                  <a:pt x="567" y="236"/>
                  <a:pt x="576" y="232"/>
                  <a:pt x="578" y="223"/>
                </a:cubicBezTo>
                <a:cubicBezTo>
                  <a:pt x="586" y="220"/>
                  <a:pt x="595" y="216"/>
                  <a:pt x="595" y="207"/>
                </a:cubicBezTo>
                <a:cubicBezTo>
                  <a:pt x="595" y="204"/>
                  <a:pt x="594" y="201"/>
                  <a:pt x="592" y="199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Freeform 16"/>
          <p:cNvSpPr>
            <a:spLocks noChangeAspect="1"/>
          </p:cNvSpPr>
          <p:nvPr/>
        </p:nvSpPr>
        <p:spPr bwMode="auto">
          <a:xfrm rot="10800000">
            <a:off x="3536950" y="4433888"/>
            <a:ext cx="452438" cy="390525"/>
          </a:xfrm>
          <a:custGeom>
            <a:avLst/>
            <a:gdLst>
              <a:gd name="T0" fmla="*/ 578 w 595"/>
              <a:gd name="T1" fmla="*/ 192 h 408"/>
              <a:gd name="T2" fmla="*/ 570 w 595"/>
              <a:gd name="T3" fmla="*/ 185 h 408"/>
              <a:gd name="T4" fmla="*/ 558 w 595"/>
              <a:gd name="T5" fmla="*/ 173 h 408"/>
              <a:gd name="T6" fmla="*/ 544 w 595"/>
              <a:gd name="T7" fmla="*/ 164 h 408"/>
              <a:gd name="T8" fmla="*/ 533 w 595"/>
              <a:gd name="T9" fmla="*/ 159 h 408"/>
              <a:gd name="T10" fmla="*/ 519 w 595"/>
              <a:gd name="T11" fmla="*/ 146 h 408"/>
              <a:gd name="T12" fmla="*/ 508 w 595"/>
              <a:gd name="T13" fmla="*/ 136 h 408"/>
              <a:gd name="T14" fmla="*/ 492 w 595"/>
              <a:gd name="T15" fmla="*/ 124 h 408"/>
              <a:gd name="T16" fmla="*/ 475 w 595"/>
              <a:gd name="T17" fmla="*/ 111 h 408"/>
              <a:gd name="T18" fmla="*/ 461 w 595"/>
              <a:gd name="T19" fmla="*/ 103 h 408"/>
              <a:gd name="T20" fmla="*/ 450 w 595"/>
              <a:gd name="T21" fmla="*/ 95 h 408"/>
              <a:gd name="T22" fmla="*/ 437 w 595"/>
              <a:gd name="T23" fmla="*/ 83 h 408"/>
              <a:gd name="T24" fmla="*/ 425 w 595"/>
              <a:gd name="T25" fmla="*/ 72 h 408"/>
              <a:gd name="T26" fmla="*/ 411 w 595"/>
              <a:gd name="T27" fmla="*/ 65 h 408"/>
              <a:gd name="T28" fmla="*/ 396 w 595"/>
              <a:gd name="T29" fmla="*/ 54 h 408"/>
              <a:gd name="T30" fmla="*/ 382 w 595"/>
              <a:gd name="T31" fmla="*/ 43 h 408"/>
              <a:gd name="T32" fmla="*/ 373 w 595"/>
              <a:gd name="T33" fmla="*/ 33 h 408"/>
              <a:gd name="T34" fmla="*/ 361 w 595"/>
              <a:gd name="T35" fmla="*/ 27 h 408"/>
              <a:gd name="T36" fmla="*/ 346 w 595"/>
              <a:gd name="T37" fmla="*/ 15 h 408"/>
              <a:gd name="T38" fmla="*/ 336 w 595"/>
              <a:gd name="T39" fmla="*/ 7 h 408"/>
              <a:gd name="T40" fmla="*/ 322 w 595"/>
              <a:gd name="T41" fmla="*/ 1 h 408"/>
              <a:gd name="T42" fmla="*/ 313 w 595"/>
              <a:gd name="T43" fmla="*/ 22 h 408"/>
              <a:gd name="T44" fmla="*/ 314 w 595"/>
              <a:gd name="T45" fmla="*/ 39 h 408"/>
              <a:gd name="T46" fmla="*/ 313 w 595"/>
              <a:gd name="T47" fmla="*/ 60 h 408"/>
              <a:gd name="T48" fmla="*/ 314 w 595"/>
              <a:gd name="T49" fmla="*/ 78 h 408"/>
              <a:gd name="T50" fmla="*/ 313 w 595"/>
              <a:gd name="T51" fmla="*/ 98 h 408"/>
              <a:gd name="T52" fmla="*/ 168 w 595"/>
              <a:gd name="T53" fmla="*/ 95 h 408"/>
              <a:gd name="T54" fmla="*/ 5 w 595"/>
              <a:gd name="T55" fmla="*/ 118 h 408"/>
              <a:gd name="T56" fmla="*/ 16 w 595"/>
              <a:gd name="T57" fmla="*/ 131 h 408"/>
              <a:gd name="T58" fmla="*/ 24 w 595"/>
              <a:gd name="T59" fmla="*/ 140 h 408"/>
              <a:gd name="T60" fmla="*/ 34 w 595"/>
              <a:gd name="T61" fmla="*/ 150 h 408"/>
              <a:gd name="T62" fmla="*/ 42 w 595"/>
              <a:gd name="T63" fmla="*/ 158 h 408"/>
              <a:gd name="T64" fmla="*/ 50 w 595"/>
              <a:gd name="T65" fmla="*/ 170 h 408"/>
              <a:gd name="T66" fmla="*/ 62 w 595"/>
              <a:gd name="T67" fmla="*/ 184 h 408"/>
              <a:gd name="T68" fmla="*/ 69 w 595"/>
              <a:gd name="T69" fmla="*/ 188 h 408"/>
              <a:gd name="T70" fmla="*/ 81 w 595"/>
              <a:gd name="T71" fmla="*/ 206 h 408"/>
              <a:gd name="T72" fmla="*/ 57 w 595"/>
              <a:gd name="T73" fmla="*/ 236 h 408"/>
              <a:gd name="T74" fmla="*/ 22 w 595"/>
              <a:gd name="T75" fmla="*/ 278 h 408"/>
              <a:gd name="T76" fmla="*/ 0 w 595"/>
              <a:gd name="T77" fmla="*/ 305 h 408"/>
              <a:gd name="T78" fmla="*/ 14 w 595"/>
              <a:gd name="T79" fmla="*/ 327 h 408"/>
              <a:gd name="T80" fmla="*/ 312 w 595"/>
              <a:gd name="T81" fmla="*/ 317 h 408"/>
              <a:gd name="T82" fmla="*/ 314 w 595"/>
              <a:gd name="T83" fmla="*/ 335 h 408"/>
              <a:gd name="T84" fmla="*/ 314 w 595"/>
              <a:gd name="T85" fmla="*/ 349 h 408"/>
              <a:gd name="T86" fmla="*/ 313 w 595"/>
              <a:gd name="T87" fmla="*/ 366 h 408"/>
              <a:gd name="T88" fmla="*/ 313 w 595"/>
              <a:gd name="T89" fmla="*/ 382 h 408"/>
              <a:gd name="T90" fmla="*/ 316 w 595"/>
              <a:gd name="T91" fmla="*/ 402 h 408"/>
              <a:gd name="T92" fmla="*/ 325 w 595"/>
              <a:gd name="T93" fmla="*/ 406 h 408"/>
              <a:gd name="T94" fmla="*/ 343 w 595"/>
              <a:gd name="T95" fmla="*/ 403 h 408"/>
              <a:gd name="T96" fmla="*/ 374 w 595"/>
              <a:gd name="T97" fmla="*/ 380 h 408"/>
              <a:gd name="T98" fmla="*/ 396 w 595"/>
              <a:gd name="T99" fmla="*/ 360 h 408"/>
              <a:gd name="T100" fmla="*/ 427 w 595"/>
              <a:gd name="T101" fmla="*/ 337 h 408"/>
              <a:gd name="T102" fmla="*/ 461 w 595"/>
              <a:gd name="T103" fmla="*/ 310 h 408"/>
              <a:gd name="T104" fmla="*/ 482 w 595"/>
              <a:gd name="T105" fmla="*/ 294 h 408"/>
              <a:gd name="T106" fmla="*/ 513 w 595"/>
              <a:gd name="T107" fmla="*/ 270 h 408"/>
              <a:gd name="T108" fmla="*/ 545 w 595"/>
              <a:gd name="T109" fmla="*/ 246 h 408"/>
              <a:gd name="T110" fmla="*/ 578 w 595"/>
              <a:gd name="T111" fmla="*/ 2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5" h="408">
                <a:moveTo>
                  <a:pt x="592" y="199"/>
                </a:moveTo>
                <a:cubicBezTo>
                  <a:pt x="590" y="198"/>
                  <a:pt x="588" y="198"/>
                  <a:pt x="587" y="197"/>
                </a:cubicBezTo>
                <a:cubicBezTo>
                  <a:pt x="584" y="194"/>
                  <a:pt x="580" y="193"/>
                  <a:pt x="578" y="192"/>
                </a:cubicBezTo>
                <a:cubicBezTo>
                  <a:pt x="578" y="192"/>
                  <a:pt x="578" y="191"/>
                  <a:pt x="578" y="191"/>
                </a:cubicBezTo>
                <a:cubicBezTo>
                  <a:pt x="577" y="189"/>
                  <a:pt x="576" y="188"/>
                  <a:pt x="574" y="186"/>
                </a:cubicBezTo>
                <a:cubicBezTo>
                  <a:pt x="573" y="185"/>
                  <a:pt x="571" y="185"/>
                  <a:pt x="570" y="185"/>
                </a:cubicBezTo>
                <a:cubicBezTo>
                  <a:pt x="567" y="182"/>
                  <a:pt x="564" y="180"/>
                  <a:pt x="562" y="179"/>
                </a:cubicBezTo>
                <a:cubicBezTo>
                  <a:pt x="562" y="179"/>
                  <a:pt x="562" y="179"/>
                  <a:pt x="562" y="179"/>
                </a:cubicBezTo>
                <a:cubicBezTo>
                  <a:pt x="561" y="177"/>
                  <a:pt x="560" y="175"/>
                  <a:pt x="558" y="173"/>
                </a:cubicBezTo>
                <a:cubicBezTo>
                  <a:pt x="556" y="173"/>
                  <a:pt x="555" y="172"/>
                  <a:pt x="553" y="172"/>
                </a:cubicBezTo>
                <a:cubicBezTo>
                  <a:pt x="551" y="168"/>
                  <a:pt x="547" y="166"/>
                  <a:pt x="544" y="164"/>
                </a:cubicBezTo>
                <a:cubicBezTo>
                  <a:pt x="544" y="164"/>
                  <a:pt x="544" y="164"/>
                  <a:pt x="544" y="164"/>
                </a:cubicBezTo>
                <a:cubicBezTo>
                  <a:pt x="543" y="163"/>
                  <a:pt x="542" y="162"/>
                  <a:pt x="541" y="161"/>
                </a:cubicBezTo>
                <a:cubicBezTo>
                  <a:pt x="539" y="159"/>
                  <a:pt x="536" y="159"/>
                  <a:pt x="534" y="159"/>
                </a:cubicBezTo>
                <a:cubicBezTo>
                  <a:pt x="533" y="159"/>
                  <a:pt x="533" y="159"/>
                  <a:pt x="533" y="159"/>
                </a:cubicBezTo>
                <a:cubicBezTo>
                  <a:pt x="532" y="158"/>
                  <a:pt x="529" y="156"/>
                  <a:pt x="529" y="156"/>
                </a:cubicBezTo>
                <a:cubicBezTo>
                  <a:pt x="528" y="153"/>
                  <a:pt x="527" y="150"/>
                  <a:pt x="525" y="148"/>
                </a:cubicBezTo>
                <a:cubicBezTo>
                  <a:pt x="523" y="147"/>
                  <a:pt x="521" y="146"/>
                  <a:pt x="519" y="146"/>
                </a:cubicBezTo>
                <a:cubicBezTo>
                  <a:pt x="517" y="144"/>
                  <a:pt x="515" y="142"/>
                  <a:pt x="512" y="139"/>
                </a:cubicBezTo>
                <a:cubicBezTo>
                  <a:pt x="512" y="139"/>
                  <a:pt x="511" y="139"/>
                  <a:pt x="511" y="139"/>
                </a:cubicBezTo>
                <a:cubicBezTo>
                  <a:pt x="510" y="138"/>
                  <a:pt x="509" y="137"/>
                  <a:pt x="508" y="136"/>
                </a:cubicBezTo>
                <a:cubicBezTo>
                  <a:pt x="507" y="135"/>
                  <a:pt x="505" y="134"/>
                  <a:pt x="504" y="134"/>
                </a:cubicBezTo>
                <a:cubicBezTo>
                  <a:pt x="501" y="131"/>
                  <a:pt x="497" y="128"/>
                  <a:pt x="493" y="125"/>
                </a:cubicBezTo>
                <a:cubicBezTo>
                  <a:pt x="493" y="124"/>
                  <a:pt x="493" y="124"/>
                  <a:pt x="492" y="124"/>
                </a:cubicBezTo>
                <a:cubicBezTo>
                  <a:pt x="490" y="122"/>
                  <a:pt x="489" y="122"/>
                  <a:pt x="487" y="121"/>
                </a:cubicBezTo>
                <a:cubicBezTo>
                  <a:pt x="484" y="118"/>
                  <a:pt x="480" y="114"/>
                  <a:pt x="476" y="112"/>
                </a:cubicBezTo>
                <a:cubicBezTo>
                  <a:pt x="476" y="111"/>
                  <a:pt x="476" y="111"/>
                  <a:pt x="475" y="111"/>
                </a:cubicBezTo>
                <a:cubicBezTo>
                  <a:pt x="473" y="109"/>
                  <a:pt x="471" y="109"/>
                  <a:pt x="469" y="109"/>
                </a:cubicBezTo>
                <a:cubicBezTo>
                  <a:pt x="468" y="109"/>
                  <a:pt x="467" y="108"/>
                  <a:pt x="466" y="107"/>
                </a:cubicBezTo>
                <a:cubicBezTo>
                  <a:pt x="465" y="106"/>
                  <a:pt x="462" y="104"/>
                  <a:pt x="461" y="103"/>
                </a:cubicBezTo>
                <a:cubicBezTo>
                  <a:pt x="461" y="101"/>
                  <a:pt x="460" y="99"/>
                  <a:pt x="458" y="98"/>
                </a:cubicBezTo>
                <a:cubicBezTo>
                  <a:pt x="456" y="96"/>
                  <a:pt x="453" y="96"/>
                  <a:pt x="452" y="96"/>
                </a:cubicBezTo>
                <a:cubicBezTo>
                  <a:pt x="451" y="96"/>
                  <a:pt x="450" y="95"/>
                  <a:pt x="450" y="95"/>
                </a:cubicBezTo>
                <a:cubicBezTo>
                  <a:pt x="448" y="94"/>
                  <a:pt x="446" y="92"/>
                  <a:pt x="445" y="90"/>
                </a:cubicBezTo>
                <a:cubicBezTo>
                  <a:pt x="444" y="88"/>
                  <a:pt x="443" y="87"/>
                  <a:pt x="442" y="85"/>
                </a:cubicBezTo>
                <a:cubicBezTo>
                  <a:pt x="440" y="84"/>
                  <a:pt x="438" y="83"/>
                  <a:pt x="437" y="83"/>
                </a:cubicBezTo>
                <a:cubicBezTo>
                  <a:pt x="434" y="80"/>
                  <a:pt x="431" y="78"/>
                  <a:pt x="429" y="76"/>
                </a:cubicBezTo>
                <a:cubicBezTo>
                  <a:pt x="428" y="76"/>
                  <a:pt x="428" y="76"/>
                  <a:pt x="427" y="76"/>
                </a:cubicBezTo>
                <a:cubicBezTo>
                  <a:pt x="427" y="74"/>
                  <a:pt x="426" y="73"/>
                  <a:pt x="425" y="72"/>
                </a:cubicBezTo>
                <a:cubicBezTo>
                  <a:pt x="423" y="71"/>
                  <a:pt x="420" y="70"/>
                  <a:pt x="418" y="70"/>
                </a:cubicBezTo>
                <a:cubicBezTo>
                  <a:pt x="417" y="69"/>
                  <a:pt x="416" y="68"/>
                  <a:pt x="414" y="67"/>
                </a:cubicBezTo>
                <a:cubicBezTo>
                  <a:pt x="413" y="67"/>
                  <a:pt x="412" y="65"/>
                  <a:pt x="411" y="65"/>
                </a:cubicBezTo>
                <a:cubicBezTo>
                  <a:pt x="410" y="62"/>
                  <a:pt x="409" y="60"/>
                  <a:pt x="407" y="58"/>
                </a:cubicBezTo>
                <a:cubicBezTo>
                  <a:pt x="405" y="57"/>
                  <a:pt x="403" y="57"/>
                  <a:pt x="401" y="57"/>
                </a:cubicBezTo>
                <a:cubicBezTo>
                  <a:pt x="399" y="55"/>
                  <a:pt x="398" y="54"/>
                  <a:pt x="396" y="54"/>
                </a:cubicBezTo>
                <a:cubicBezTo>
                  <a:pt x="396" y="53"/>
                  <a:pt x="394" y="53"/>
                  <a:pt x="394" y="52"/>
                </a:cubicBezTo>
                <a:cubicBezTo>
                  <a:pt x="393" y="49"/>
                  <a:pt x="392" y="47"/>
                  <a:pt x="390" y="45"/>
                </a:cubicBezTo>
                <a:cubicBezTo>
                  <a:pt x="387" y="43"/>
                  <a:pt x="384" y="43"/>
                  <a:pt x="382" y="43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381" y="43"/>
                  <a:pt x="378" y="41"/>
                  <a:pt x="377" y="40"/>
                </a:cubicBezTo>
                <a:cubicBezTo>
                  <a:pt x="377" y="37"/>
                  <a:pt x="376" y="34"/>
                  <a:pt x="373" y="33"/>
                </a:cubicBezTo>
                <a:cubicBezTo>
                  <a:pt x="371" y="31"/>
                  <a:pt x="369" y="31"/>
                  <a:pt x="367" y="31"/>
                </a:cubicBezTo>
                <a:cubicBezTo>
                  <a:pt x="366" y="30"/>
                  <a:pt x="365" y="30"/>
                  <a:pt x="364" y="29"/>
                </a:cubicBezTo>
                <a:cubicBezTo>
                  <a:pt x="363" y="29"/>
                  <a:pt x="362" y="28"/>
                  <a:pt x="361" y="27"/>
                </a:cubicBezTo>
                <a:cubicBezTo>
                  <a:pt x="361" y="25"/>
                  <a:pt x="359" y="23"/>
                  <a:pt x="357" y="21"/>
                </a:cubicBezTo>
                <a:cubicBezTo>
                  <a:pt x="356" y="20"/>
                  <a:pt x="354" y="19"/>
                  <a:pt x="353" y="19"/>
                </a:cubicBezTo>
                <a:cubicBezTo>
                  <a:pt x="351" y="17"/>
                  <a:pt x="348" y="16"/>
                  <a:pt x="346" y="15"/>
                </a:cubicBezTo>
                <a:cubicBezTo>
                  <a:pt x="346" y="14"/>
                  <a:pt x="345" y="14"/>
                  <a:pt x="344" y="13"/>
                </a:cubicBezTo>
                <a:cubicBezTo>
                  <a:pt x="344" y="12"/>
                  <a:pt x="343" y="10"/>
                  <a:pt x="341" y="9"/>
                </a:cubicBezTo>
                <a:cubicBezTo>
                  <a:pt x="340" y="7"/>
                  <a:pt x="338" y="7"/>
                  <a:pt x="336" y="7"/>
                </a:cubicBezTo>
                <a:cubicBezTo>
                  <a:pt x="336" y="5"/>
                  <a:pt x="335" y="4"/>
                  <a:pt x="333" y="3"/>
                </a:cubicBezTo>
                <a:cubicBezTo>
                  <a:pt x="330" y="0"/>
                  <a:pt x="326" y="0"/>
                  <a:pt x="324" y="1"/>
                </a:cubicBezTo>
                <a:cubicBezTo>
                  <a:pt x="323" y="1"/>
                  <a:pt x="322" y="1"/>
                  <a:pt x="322" y="1"/>
                </a:cubicBezTo>
                <a:cubicBezTo>
                  <a:pt x="317" y="1"/>
                  <a:pt x="313" y="5"/>
                  <a:pt x="313" y="10"/>
                </a:cubicBezTo>
                <a:cubicBezTo>
                  <a:pt x="313" y="12"/>
                  <a:pt x="313" y="13"/>
                  <a:pt x="314" y="15"/>
                </a:cubicBezTo>
                <a:cubicBezTo>
                  <a:pt x="313" y="17"/>
                  <a:pt x="313" y="20"/>
                  <a:pt x="313" y="22"/>
                </a:cubicBezTo>
                <a:cubicBezTo>
                  <a:pt x="313" y="24"/>
                  <a:pt x="313" y="26"/>
                  <a:pt x="314" y="27"/>
                </a:cubicBezTo>
                <a:cubicBezTo>
                  <a:pt x="313" y="29"/>
                  <a:pt x="313" y="32"/>
                  <a:pt x="313" y="35"/>
                </a:cubicBezTo>
                <a:cubicBezTo>
                  <a:pt x="313" y="36"/>
                  <a:pt x="313" y="38"/>
                  <a:pt x="314" y="39"/>
                </a:cubicBezTo>
                <a:cubicBezTo>
                  <a:pt x="313" y="42"/>
                  <a:pt x="313" y="45"/>
                  <a:pt x="313" y="48"/>
                </a:cubicBezTo>
                <a:cubicBezTo>
                  <a:pt x="313" y="50"/>
                  <a:pt x="313" y="51"/>
                  <a:pt x="314" y="53"/>
                </a:cubicBezTo>
                <a:cubicBezTo>
                  <a:pt x="313" y="55"/>
                  <a:pt x="313" y="57"/>
                  <a:pt x="313" y="60"/>
                </a:cubicBezTo>
                <a:cubicBezTo>
                  <a:pt x="313" y="62"/>
                  <a:pt x="313" y="64"/>
                  <a:pt x="314" y="65"/>
                </a:cubicBezTo>
                <a:cubicBezTo>
                  <a:pt x="313" y="68"/>
                  <a:pt x="313" y="70"/>
                  <a:pt x="313" y="73"/>
                </a:cubicBezTo>
                <a:cubicBezTo>
                  <a:pt x="313" y="75"/>
                  <a:pt x="313" y="76"/>
                  <a:pt x="314" y="78"/>
                </a:cubicBezTo>
                <a:cubicBezTo>
                  <a:pt x="313" y="80"/>
                  <a:pt x="313" y="82"/>
                  <a:pt x="313" y="85"/>
                </a:cubicBezTo>
                <a:cubicBezTo>
                  <a:pt x="313" y="87"/>
                  <a:pt x="313" y="89"/>
                  <a:pt x="314" y="90"/>
                </a:cubicBezTo>
                <a:cubicBezTo>
                  <a:pt x="313" y="92"/>
                  <a:pt x="313" y="95"/>
                  <a:pt x="313" y="98"/>
                </a:cubicBezTo>
                <a:cubicBezTo>
                  <a:pt x="313" y="98"/>
                  <a:pt x="313" y="99"/>
                  <a:pt x="313" y="99"/>
                </a:cubicBezTo>
                <a:cubicBezTo>
                  <a:pt x="308" y="101"/>
                  <a:pt x="297" y="104"/>
                  <a:pt x="268" y="103"/>
                </a:cubicBezTo>
                <a:cubicBezTo>
                  <a:pt x="240" y="102"/>
                  <a:pt x="204" y="99"/>
                  <a:pt x="168" y="95"/>
                </a:cubicBezTo>
                <a:cubicBezTo>
                  <a:pt x="80" y="86"/>
                  <a:pt x="24" y="82"/>
                  <a:pt x="7" y="98"/>
                </a:cubicBezTo>
                <a:cubicBezTo>
                  <a:pt x="3" y="101"/>
                  <a:pt x="1" y="106"/>
                  <a:pt x="1" y="111"/>
                </a:cubicBezTo>
                <a:cubicBezTo>
                  <a:pt x="1" y="114"/>
                  <a:pt x="3" y="117"/>
                  <a:pt x="5" y="118"/>
                </a:cubicBezTo>
                <a:cubicBezTo>
                  <a:pt x="6" y="119"/>
                  <a:pt x="8" y="120"/>
                  <a:pt x="10" y="120"/>
                </a:cubicBezTo>
                <a:cubicBezTo>
                  <a:pt x="12" y="122"/>
                  <a:pt x="12" y="123"/>
                  <a:pt x="12" y="124"/>
                </a:cubicBezTo>
                <a:cubicBezTo>
                  <a:pt x="12" y="127"/>
                  <a:pt x="14" y="130"/>
                  <a:pt x="16" y="131"/>
                </a:cubicBezTo>
                <a:cubicBezTo>
                  <a:pt x="17" y="132"/>
                  <a:pt x="18" y="132"/>
                  <a:pt x="19" y="133"/>
                </a:cubicBezTo>
                <a:cubicBezTo>
                  <a:pt x="20" y="135"/>
                  <a:pt x="22" y="137"/>
                  <a:pt x="23" y="139"/>
                </a:cubicBezTo>
                <a:cubicBezTo>
                  <a:pt x="24" y="139"/>
                  <a:pt x="24" y="140"/>
                  <a:pt x="24" y="140"/>
                </a:cubicBezTo>
                <a:cubicBezTo>
                  <a:pt x="25" y="142"/>
                  <a:pt x="26" y="143"/>
                  <a:pt x="27" y="144"/>
                </a:cubicBezTo>
                <a:cubicBezTo>
                  <a:pt x="28" y="145"/>
                  <a:pt x="30" y="145"/>
                  <a:pt x="31" y="146"/>
                </a:cubicBezTo>
                <a:cubicBezTo>
                  <a:pt x="31" y="147"/>
                  <a:pt x="32" y="149"/>
                  <a:pt x="34" y="150"/>
                </a:cubicBezTo>
                <a:cubicBezTo>
                  <a:pt x="34" y="151"/>
                  <a:pt x="35" y="152"/>
                  <a:pt x="35" y="152"/>
                </a:cubicBezTo>
                <a:cubicBezTo>
                  <a:pt x="36" y="154"/>
                  <a:pt x="36" y="155"/>
                  <a:pt x="38" y="156"/>
                </a:cubicBezTo>
                <a:cubicBezTo>
                  <a:pt x="39" y="157"/>
                  <a:pt x="41" y="158"/>
                  <a:pt x="42" y="158"/>
                </a:cubicBezTo>
                <a:cubicBezTo>
                  <a:pt x="42" y="159"/>
                  <a:pt x="43" y="159"/>
                  <a:pt x="43" y="159"/>
                </a:cubicBezTo>
                <a:cubicBezTo>
                  <a:pt x="44" y="161"/>
                  <a:pt x="46" y="163"/>
                  <a:pt x="46" y="164"/>
                </a:cubicBezTo>
                <a:cubicBezTo>
                  <a:pt x="47" y="167"/>
                  <a:pt x="48" y="169"/>
                  <a:pt x="50" y="170"/>
                </a:cubicBezTo>
                <a:cubicBezTo>
                  <a:pt x="52" y="171"/>
                  <a:pt x="54" y="172"/>
                  <a:pt x="55" y="172"/>
                </a:cubicBezTo>
                <a:cubicBezTo>
                  <a:pt x="57" y="174"/>
                  <a:pt x="58" y="176"/>
                  <a:pt x="58" y="176"/>
                </a:cubicBezTo>
                <a:cubicBezTo>
                  <a:pt x="58" y="179"/>
                  <a:pt x="59" y="182"/>
                  <a:pt x="62" y="184"/>
                </a:cubicBezTo>
                <a:cubicBezTo>
                  <a:pt x="64" y="185"/>
                  <a:pt x="66" y="185"/>
                  <a:pt x="67" y="185"/>
                </a:cubicBezTo>
                <a:cubicBezTo>
                  <a:pt x="67" y="185"/>
                  <a:pt x="67" y="185"/>
                  <a:pt x="67" y="185"/>
                </a:cubicBezTo>
                <a:cubicBezTo>
                  <a:pt x="68" y="186"/>
                  <a:pt x="69" y="188"/>
                  <a:pt x="69" y="188"/>
                </a:cubicBezTo>
                <a:cubicBezTo>
                  <a:pt x="69" y="191"/>
                  <a:pt x="70" y="193"/>
                  <a:pt x="72" y="195"/>
                </a:cubicBezTo>
                <a:cubicBezTo>
                  <a:pt x="73" y="196"/>
                  <a:pt x="74" y="197"/>
                  <a:pt x="75" y="197"/>
                </a:cubicBezTo>
                <a:cubicBezTo>
                  <a:pt x="76" y="201"/>
                  <a:pt x="79" y="204"/>
                  <a:pt x="81" y="206"/>
                </a:cubicBezTo>
                <a:cubicBezTo>
                  <a:pt x="80" y="208"/>
                  <a:pt x="79" y="210"/>
                  <a:pt x="79" y="212"/>
                </a:cubicBezTo>
                <a:cubicBezTo>
                  <a:pt x="68" y="221"/>
                  <a:pt x="68" y="222"/>
                  <a:pt x="68" y="226"/>
                </a:cubicBezTo>
                <a:cubicBezTo>
                  <a:pt x="63" y="228"/>
                  <a:pt x="58" y="231"/>
                  <a:pt x="57" y="236"/>
                </a:cubicBezTo>
                <a:cubicBezTo>
                  <a:pt x="50" y="241"/>
                  <a:pt x="46" y="246"/>
                  <a:pt x="45" y="250"/>
                </a:cubicBezTo>
                <a:cubicBezTo>
                  <a:pt x="40" y="253"/>
                  <a:pt x="35" y="257"/>
                  <a:pt x="34" y="262"/>
                </a:cubicBezTo>
                <a:cubicBezTo>
                  <a:pt x="23" y="270"/>
                  <a:pt x="22" y="275"/>
                  <a:pt x="22" y="278"/>
                </a:cubicBezTo>
                <a:cubicBezTo>
                  <a:pt x="20" y="280"/>
                  <a:pt x="17" y="282"/>
                  <a:pt x="14" y="285"/>
                </a:cubicBezTo>
                <a:cubicBezTo>
                  <a:pt x="13" y="286"/>
                  <a:pt x="12" y="287"/>
                  <a:pt x="11" y="289"/>
                </a:cubicBezTo>
                <a:cubicBezTo>
                  <a:pt x="0" y="298"/>
                  <a:pt x="0" y="302"/>
                  <a:pt x="0" y="305"/>
                </a:cubicBezTo>
                <a:cubicBezTo>
                  <a:pt x="0" y="307"/>
                  <a:pt x="1" y="310"/>
                  <a:pt x="3" y="312"/>
                </a:cubicBezTo>
                <a:cubicBezTo>
                  <a:pt x="4" y="312"/>
                  <a:pt x="4" y="312"/>
                  <a:pt x="4" y="313"/>
                </a:cubicBezTo>
                <a:cubicBezTo>
                  <a:pt x="6" y="318"/>
                  <a:pt x="9" y="323"/>
                  <a:pt x="14" y="327"/>
                </a:cubicBezTo>
                <a:cubicBezTo>
                  <a:pt x="36" y="345"/>
                  <a:pt x="92" y="331"/>
                  <a:pt x="157" y="316"/>
                </a:cubicBezTo>
                <a:cubicBezTo>
                  <a:pt x="217" y="301"/>
                  <a:pt x="284" y="285"/>
                  <a:pt x="306" y="301"/>
                </a:cubicBezTo>
                <a:cubicBezTo>
                  <a:pt x="309" y="304"/>
                  <a:pt x="312" y="308"/>
                  <a:pt x="312" y="317"/>
                </a:cubicBezTo>
                <a:cubicBezTo>
                  <a:pt x="312" y="319"/>
                  <a:pt x="313" y="321"/>
                  <a:pt x="314" y="322"/>
                </a:cubicBezTo>
                <a:cubicBezTo>
                  <a:pt x="313" y="325"/>
                  <a:pt x="312" y="328"/>
                  <a:pt x="312" y="330"/>
                </a:cubicBezTo>
                <a:cubicBezTo>
                  <a:pt x="312" y="332"/>
                  <a:pt x="313" y="334"/>
                  <a:pt x="314" y="335"/>
                </a:cubicBezTo>
                <a:cubicBezTo>
                  <a:pt x="313" y="337"/>
                  <a:pt x="313" y="340"/>
                  <a:pt x="313" y="343"/>
                </a:cubicBezTo>
                <a:cubicBezTo>
                  <a:pt x="313" y="345"/>
                  <a:pt x="313" y="347"/>
                  <a:pt x="314" y="348"/>
                </a:cubicBezTo>
                <a:cubicBezTo>
                  <a:pt x="314" y="349"/>
                  <a:pt x="314" y="349"/>
                  <a:pt x="314" y="349"/>
                </a:cubicBezTo>
                <a:cubicBezTo>
                  <a:pt x="313" y="353"/>
                  <a:pt x="313" y="354"/>
                  <a:pt x="313" y="356"/>
                </a:cubicBezTo>
                <a:cubicBezTo>
                  <a:pt x="313" y="358"/>
                  <a:pt x="313" y="359"/>
                  <a:pt x="314" y="361"/>
                </a:cubicBezTo>
                <a:cubicBezTo>
                  <a:pt x="314" y="363"/>
                  <a:pt x="313" y="365"/>
                  <a:pt x="313" y="366"/>
                </a:cubicBezTo>
                <a:cubicBezTo>
                  <a:pt x="312" y="369"/>
                  <a:pt x="313" y="372"/>
                  <a:pt x="314" y="374"/>
                </a:cubicBezTo>
                <a:cubicBezTo>
                  <a:pt x="314" y="375"/>
                  <a:pt x="314" y="376"/>
                  <a:pt x="314" y="377"/>
                </a:cubicBezTo>
                <a:cubicBezTo>
                  <a:pt x="313" y="379"/>
                  <a:pt x="313" y="380"/>
                  <a:pt x="313" y="382"/>
                </a:cubicBezTo>
                <a:cubicBezTo>
                  <a:pt x="313" y="383"/>
                  <a:pt x="313" y="385"/>
                  <a:pt x="314" y="386"/>
                </a:cubicBezTo>
                <a:cubicBezTo>
                  <a:pt x="313" y="389"/>
                  <a:pt x="313" y="392"/>
                  <a:pt x="313" y="395"/>
                </a:cubicBezTo>
                <a:cubicBezTo>
                  <a:pt x="313" y="397"/>
                  <a:pt x="314" y="400"/>
                  <a:pt x="316" y="402"/>
                </a:cubicBezTo>
                <a:cubicBezTo>
                  <a:pt x="318" y="403"/>
                  <a:pt x="320" y="404"/>
                  <a:pt x="322" y="404"/>
                </a:cubicBezTo>
                <a:cubicBezTo>
                  <a:pt x="323" y="404"/>
                  <a:pt x="323" y="404"/>
                  <a:pt x="323" y="404"/>
                </a:cubicBezTo>
                <a:cubicBezTo>
                  <a:pt x="324" y="405"/>
                  <a:pt x="325" y="406"/>
                  <a:pt x="325" y="406"/>
                </a:cubicBezTo>
                <a:cubicBezTo>
                  <a:pt x="327" y="407"/>
                  <a:pt x="329" y="408"/>
                  <a:pt x="331" y="408"/>
                </a:cubicBezTo>
                <a:cubicBezTo>
                  <a:pt x="332" y="408"/>
                  <a:pt x="333" y="408"/>
                  <a:pt x="334" y="407"/>
                </a:cubicBezTo>
                <a:cubicBezTo>
                  <a:pt x="338" y="408"/>
                  <a:pt x="341" y="406"/>
                  <a:pt x="343" y="403"/>
                </a:cubicBezTo>
                <a:cubicBezTo>
                  <a:pt x="350" y="401"/>
                  <a:pt x="360" y="397"/>
                  <a:pt x="360" y="387"/>
                </a:cubicBezTo>
                <a:cubicBezTo>
                  <a:pt x="361" y="387"/>
                  <a:pt x="362" y="386"/>
                  <a:pt x="363" y="386"/>
                </a:cubicBezTo>
                <a:cubicBezTo>
                  <a:pt x="367" y="385"/>
                  <a:pt x="371" y="383"/>
                  <a:pt x="374" y="380"/>
                </a:cubicBezTo>
                <a:cubicBezTo>
                  <a:pt x="390" y="376"/>
                  <a:pt x="393" y="367"/>
                  <a:pt x="393" y="361"/>
                </a:cubicBezTo>
                <a:cubicBezTo>
                  <a:pt x="393" y="361"/>
                  <a:pt x="393" y="360"/>
                  <a:pt x="393" y="360"/>
                </a:cubicBezTo>
                <a:cubicBezTo>
                  <a:pt x="394" y="360"/>
                  <a:pt x="395" y="360"/>
                  <a:pt x="396" y="360"/>
                </a:cubicBezTo>
                <a:cubicBezTo>
                  <a:pt x="401" y="359"/>
                  <a:pt x="410" y="357"/>
                  <a:pt x="410" y="348"/>
                </a:cubicBezTo>
                <a:cubicBezTo>
                  <a:pt x="411" y="348"/>
                  <a:pt x="411" y="348"/>
                  <a:pt x="411" y="348"/>
                </a:cubicBezTo>
                <a:cubicBezTo>
                  <a:pt x="416" y="347"/>
                  <a:pt x="426" y="345"/>
                  <a:pt x="427" y="337"/>
                </a:cubicBezTo>
                <a:cubicBezTo>
                  <a:pt x="433" y="337"/>
                  <a:pt x="443" y="334"/>
                  <a:pt x="444" y="323"/>
                </a:cubicBezTo>
                <a:cubicBezTo>
                  <a:pt x="447" y="322"/>
                  <a:pt x="451" y="320"/>
                  <a:pt x="452" y="319"/>
                </a:cubicBezTo>
                <a:cubicBezTo>
                  <a:pt x="457" y="316"/>
                  <a:pt x="461" y="315"/>
                  <a:pt x="461" y="310"/>
                </a:cubicBezTo>
                <a:cubicBezTo>
                  <a:pt x="467" y="309"/>
                  <a:pt x="478" y="307"/>
                  <a:pt x="478" y="296"/>
                </a:cubicBezTo>
                <a:cubicBezTo>
                  <a:pt x="478" y="296"/>
                  <a:pt x="478" y="295"/>
                  <a:pt x="478" y="295"/>
                </a:cubicBezTo>
                <a:cubicBezTo>
                  <a:pt x="480" y="294"/>
                  <a:pt x="481" y="294"/>
                  <a:pt x="482" y="294"/>
                </a:cubicBezTo>
                <a:cubicBezTo>
                  <a:pt x="486" y="293"/>
                  <a:pt x="492" y="292"/>
                  <a:pt x="494" y="287"/>
                </a:cubicBezTo>
                <a:cubicBezTo>
                  <a:pt x="501" y="285"/>
                  <a:pt x="511" y="282"/>
                  <a:pt x="511" y="271"/>
                </a:cubicBezTo>
                <a:cubicBezTo>
                  <a:pt x="512" y="271"/>
                  <a:pt x="512" y="270"/>
                  <a:pt x="513" y="270"/>
                </a:cubicBezTo>
                <a:cubicBezTo>
                  <a:pt x="518" y="269"/>
                  <a:pt x="528" y="267"/>
                  <a:pt x="528" y="258"/>
                </a:cubicBezTo>
                <a:cubicBezTo>
                  <a:pt x="528" y="258"/>
                  <a:pt x="529" y="258"/>
                  <a:pt x="530" y="258"/>
                </a:cubicBezTo>
                <a:cubicBezTo>
                  <a:pt x="535" y="257"/>
                  <a:pt x="544" y="254"/>
                  <a:pt x="545" y="246"/>
                </a:cubicBezTo>
                <a:cubicBezTo>
                  <a:pt x="547" y="245"/>
                  <a:pt x="551" y="243"/>
                  <a:pt x="555" y="241"/>
                </a:cubicBezTo>
                <a:cubicBezTo>
                  <a:pt x="556" y="241"/>
                  <a:pt x="558" y="240"/>
                  <a:pt x="559" y="238"/>
                </a:cubicBezTo>
                <a:cubicBezTo>
                  <a:pt x="567" y="236"/>
                  <a:pt x="576" y="232"/>
                  <a:pt x="578" y="223"/>
                </a:cubicBezTo>
                <a:cubicBezTo>
                  <a:pt x="586" y="220"/>
                  <a:pt x="595" y="216"/>
                  <a:pt x="595" y="207"/>
                </a:cubicBezTo>
                <a:cubicBezTo>
                  <a:pt x="595" y="204"/>
                  <a:pt x="594" y="201"/>
                  <a:pt x="592" y="199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64350" y="2339975"/>
            <a:ext cx="1958975" cy="152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5113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Times New Roman" pitchFamily="16" charset="0"/>
              <a:buNone/>
              <a:defRPr/>
            </a:pPr>
            <a:r>
              <a:rPr lang="ru-RU" sz="1600" b="1" dirty="0">
                <a:solidFill>
                  <a:srgbClr val="00B0F0"/>
                </a:solidFill>
                <a:latin typeface="Arial" charset="0"/>
                <a:ea typeface="Microsoft YaHei" pitchFamily="32" charset="-122"/>
                <a:sym typeface="Wingdings"/>
              </a:rPr>
              <a:t></a:t>
            </a:r>
            <a:r>
              <a:rPr lang="ru-RU" sz="1600" b="1" dirty="0">
                <a:solidFill>
                  <a:srgbClr val="00B0F0"/>
                </a:solidFill>
                <a:latin typeface="Arial" charset="0"/>
                <a:ea typeface="Microsoft YaHei" pitchFamily="32" charset="-122"/>
              </a:rPr>
              <a:t> летальности</a:t>
            </a:r>
          </a:p>
          <a:p>
            <a:pPr marL="266700" lvl="1">
              <a:buClr>
                <a:schemeClr val="tx2">
                  <a:lumMod val="50000"/>
                </a:schemeClr>
              </a:buClr>
              <a:buFont typeface="Times New Roman" pitchFamily="16" charset="0"/>
              <a:buNone/>
              <a:defRPr/>
            </a:pPr>
            <a:r>
              <a:rPr lang="ru-RU" sz="1400" dirty="0">
                <a:latin typeface="Arial" charset="0"/>
                <a:ea typeface="Microsoft YaHei" pitchFamily="32" charset="-122"/>
                <a:sym typeface="Wingdings"/>
              </a:rPr>
              <a:t></a:t>
            </a:r>
            <a:r>
              <a:rPr lang="ru-RU" sz="1400" dirty="0">
                <a:latin typeface="Arial" charset="0"/>
                <a:ea typeface="Microsoft YaHei" pitchFamily="32" charset="-122"/>
              </a:rPr>
              <a:t> продолжительности              и </a:t>
            </a:r>
            <a:r>
              <a:rPr lang="ru-RU" sz="1400" dirty="0">
                <a:latin typeface="Arial" charset="0"/>
                <a:ea typeface="Microsoft YaHei" pitchFamily="32" charset="-122"/>
                <a:sym typeface="Wingdings"/>
              </a:rPr>
              <a:t> </a:t>
            </a:r>
            <a:r>
              <a:rPr lang="ru-RU" sz="1400" dirty="0">
                <a:latin typeface="Arial" charset="0"/>
                <a:ea typeface="Microsoft YaHei" pitchFamily="32" charset="-122"/>
              </a:rPr>
              <a:t>качества жизни</a:t>
            </a:r>
          </a:p>
        </p:txBody>
      </p:sp>
      <p:sp>
        <p:nvSpPr>
          <p:cNvPr id="14" name="Скругленный 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1328738" y="5978525"/>
            <a:ext cx="7186612" cy="692150"/>
          </a:xfrm>
          <a:prstGeom prst="roundRect">
            <a:avLst/>
          </a:prstGeom>
          <a:noFill/>
          <a:ln w="88900" cmpd="thickThin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Сегодня у нас есть все возможности для раннего выявления ВИЧ-инфекции </a:t>
            </a:r>
          </a:p>
          <a:p>
            <a:pPr algn="ctr">
              <a:lnSpc>
                <a:spcPct val="90000"/>
              </a:lnSpc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 эффективного лечения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6284" y="152400"/>
            <a:ext cx="8291520" cy="977275"/>
          </a:xfrm>
        </p:spPr>
        <p:txBody>
          <a:bodyPr/>
          <a:lstStyle/>
          <a:p>
            <a:pPr algn="ctr"/>
            <a:r>
              <a:rPr lang="ru-RU" sz="3200" dirty="0" smtClean="0">
                <a:latin typeface="Cambria" panose="02040503050406030204" pitchFamily="18" charset="0"/>
              </a:rPr>
              <a:t>Стратегия противодействия распространению ВИЧ-инфекции</a:t>
            </a:r>
            <a:endParaRPr lang="ru-RU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76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236160" cy="680256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1258920" y="309600"/>
            <a:ext cx="7610400" cy="57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TextShape 2"/>
          <p:cNvSpPr txBox="1"/>
          <p:nvPr/>
        </p:nvSpPr>
        <p:spPr>
          <a:xfrm>
            <a:off x="1258560" y="309600"/>
            <a:ext cx="7837560" cy="815760"/>
          </a:xfrm>
          <a:prstGeom prst="rect">
            <a:avLst/>
          </a:prstGeom>
          <a:noFill/>
          <a:ln>
            <a:noFill/>
          </a:ln>
        </p:spPr>
        <p:txBody>
          <a:bodyPr lIns="90000" tIns="0" rIns="18360" bIns="45000">
            <a:noAutofit/>
          </a:bodyPr>
          <a:lstStyle/>
          <a:p>
            <a:r>
              <a:rPr lang="ru-RU" sz="5000" b="0" strike="noStrike" spc="-1" dirty="0" smtClean="0">
                <a:solidFill>
                  <a:srgbClr val="000000"/>
                </a:solidFill>
                <a:latin typeface="Arial"/>
              </a:rPr>
              <a:t>выводы</a:t>
            </a:r>
            <a:endParaRPr lang="en-US" sz="5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684360" y="1197000"/>
            <a:ext cx="8184960" cy="4632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spcAft>
                <a:spcPts val="1423"/>
              </a:spcAft>
              <a:buClr>
                <a:srgbClr val="000000"/>
              </a:buClr>
            </a:pP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Тенденции </a:t>
            </a:r>
            <a:r>
              <a:rPr lang="ru-RU" sz="2000" spc="-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эпид</a:t>
            </a: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процесса по ВИЧ-инфекции: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Ежегодная регистрация новых случаев, прирост общего числа пациентов.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«Старение » эпидемии- сдвиг возрастной структуры среди вновь выявленных в сторону старших возрастных групп.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Рост удельно веса заболевших среди женской части населения.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Снижение числа лиц, выявляемых на поздних стадиях заболевания.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Превалирование полового пути передачи.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Рост обследования лиц по причине клинических показаний.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Регистрация аварийных ситуаций с больными ВИЧ-инфекцией при оказании медицинской помощи</a:t>
            </a:r>
          </a:p>
          <a:p>
            <a:pPr marL="514080" indent="-514080">
              <a:spcAft>
                <a:spcPts val="1423"/>
              </a:spcAft>
              <a:buClr>
                <a:srgbClr val="000000"/>
              </a:buClr>
              <a:buFont typeface="Constantia"/>
              <a:buAutoNum type="arabicPeriod"/>
            </a:pPr>
            <a:endParaRPr lang="en-US" sz="2000" b="0" strike="noStrike" spc="-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236160" cy="680256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1258920" y="309600"/>
            <a:ext cx="7610400" cy="57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TextShape 2"/>
          <p:cNvSpPr txBox="1"/>
          <p:nvPr/>
        </p:nvSpPr>
        <p:spPr>
          <a:xfrm>
            <a:off x="1258560" y="309600"/>
            <a:ext cx="7837560" cy="815760"/>
          </a:xfrm>
          <a:prstGeom prst="rect">
            <a:avLst/>
          </a:prstGeom>
          <a:noFill/>
          <a:ln>
            <a:noFill/>
          </a:ln>
        </p:spPr>
        <p:txBody>
          <a:bodyPr lIns="90000" tIns="0" rIns="18360" bIns="45000">
            <a:noAutofit/>
          </a:bodyPr>
          <a:lstStyle/>
          <a:p>
            <a:r>
              <a:rPr lang="ru-RU" sz="5000" b="0" strike="noStrike" spc="-1">
                <a:solidFill>
                  <a:srgbClr val="002060"/>
                </a:solidFill>
                <a:latin typeface="Arial"/>
              </a:rPr>
              <a:t>Задачи: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684360" y="1085040"/>
            <a:ext cx="8184960" cy="4632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14080" indent="-514080">
              <a:spcAft>
                <a:spcPts val="1423"/>
              </a:spcAft>
              <a:buClr>
                <a:srgbClr val="000000"/>
              </a:buClr>
              <a:buFont typeface="Constantia"/>
              <a:buAutoNum type="arabicPeriod"/>
            </a:pP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Доступность населения к прохождению тестирования на ВИЧ-инфекцию: максимальный охват трудоспособного </a:t>
            </a: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населения </a:t>
            </a: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(например</a:t>
            </a: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при медицинских осмотрах, </a:t>
            </a: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диспансеризации, изменение работы процедурных кабинетов в поликлиниках</a:t>
            </a: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уделяя особое внимание обследованию женщин в возрасте 20-40 лет.</a:t>
            </a:r>
            <a:endParaRPr lang="ru-RU" sz="2000" spc="-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080" indent="-514080">
              <a:spcAft>
                <a:spcPts val="1423"/>
              </a:spcAft>
              <a:buClr>
                <a:srgbClr val="000000"/>
              </a:buClr>
              <a:buFont typeface="Constantia"/>
              <a:buAutoNum type="arabicPeriod"/>
            </a:pP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Продолжить </a:t>
            </a: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информационно- профилактические мероприятия по мотивации к тестированию населения на ВИЧ-инфекцию в различных возрастных </a:t>
            </a: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группах среди женского населения</a:t>
            </a:r>
            <a:endParaRPr lang="ru-RU" sz="2000" spc="-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080" indent="-514080">
              <a:spcAft>
                <a:spcPts val="1423"/>
              </a:spcAft>
              <a:buClr>
                <a:srgbClr val="000000"/>
              </a:buClr>
              <a:buFont typeface="Constantia"/>
              <a:buAutoNum type="arabicPeriod"/>
            </a:pP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Содействовать формированию социальной среды, исключающей дискриминацию по отношению </a:t>
            </a:r>
            <a:r>
              <a:rPr lang="ru-RU" sz="2000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ЛЖВ</a:t>
            </a:r>
          </a:p>
          <a:p>
            <a:pPr marL="514080" indent="-514080">
              <a:spcAft>
                <a:spcPts val="1423"/>
              </a:spcAft>
              <a:buClr>
                <a:srgbClr val="000000"/>
              </a:buClr>
              <a:buFont typeface="Constantia"/>
              <a:buAutoNum type="arabicPeriod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Обеспечить своевременное проведение вертикального пути передачи в полном объеме.</a:t>
            </a:r>
            <a:endParaRPr lang="en-US" sz="2000" b="0" strike="noStrike" spc="-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770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"/>
          <p:cNvPicPr/>
          <p:nvPr/>
        </p:nvPicPr>
        <p:blipFill>
          <a:blip r:embed="rId3"/>
          <a:stretch/>
        </p:blipFill>
        <p:spPr>
          <a:xfrm>
            <a:off x="15840" y="-1440"/>
            <a:ext cx="9144000" cy="680220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647640" y="2376360"/>
            <a:ext cx="7991640" cy="1919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Times New Roman"/>
              </a:rPr>
              <a:t>СПАСИБО ЗА ВНИМАНИЕ!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"/>
          <p:cNvPicPr/>
          <p:nvPr/>
        </p:nvPicPr>
        <p:blipFill>
          <a:blip r:embed="rId4"/>
          <a:stretch/>
        </p:blipFill>
        <p:spPr>
          <a:xfrm>
            <a:off x="0" y="0"/>
            <a:ext cx="9231480" cy="68580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1203480" y="189000"/>
            <a:ext cx="7940520" cy="80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22228B"/>
                </a:solidFill>
                <a:latin typeface="Constantia"/>
                <a:ea typeface="Arial"/>
              </a:rPr>
              <a:t>Количество впервые выявленных случаев ВИЧ-инфекции по контингентам в Нижегородской области в 2020 </a:t>
            </a:r>
            <a:r>
              <a:rPr lang="ru-RU" sz="2400" b="1" spc="-1" dirty="0" smtClean="0">
                <a:solidFill>
                  <a:srgbClr val="22228B"/>
                </a:solidFill>
                <a:latin typeface="Constantia"/>
                <a:ea typeface="Arial"/>
              </a:rPr>
              <a:t>году (</a:t>
            </a:r>
            <a:r>
              <a:rPr lang="ru-RU" sz="2000" b="1" spc="-1" dirty="0" smtClean="0">
                <a:solidFill>
                  <a:srgbClr val="22228B"/>
                </a:solidFill>
                <a:latin typeface="Constantia"/>
                <a:ea typeface="Arial"/>
              </a:rPr>
              <a:t>по данным ГБУЗНО «НОЦ СПИД»</a:t>
            </a:r>
            <a:r>
              <a:rPr lang="ru-RU" sz="2400" b="1" spc="-1" dirty="0" smtClean="0">
                <a:solidFill>
                  <a:srgbClr val="22228B"/>
                </a:solidFill>
                <a:latin typeface="Constantia"/>
                <a:ea typeface="Arial"/>
              </a:rPr>
              <a:t>)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6959520" y="2625840"/>
            <a:ext cx="1933560" cy="833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1600" b="1" strike="noStrike" spc="-1" dirty="0" smtClean="0">
                <a:solidFill>
                  <a:srgbClr val="00B0F0"/>
                </a:solidFill>
                <a:latin typeface="Arial"/>
              </a:rPr>
              <a:t>  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9" name="Объект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54311582"/>
              </p:ext>
            </p:extLst>
          </p:nvPr>
        </p:nvGraphicFramePr>
        <p:xfrm>
          <a:off x="1" y="1371600"/>
          <a:ext cx="7315199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Лист" r:id="rId5" imgW="9105828" imgH="5095888" progId="Excel.Sheet.8">
                  <p:embed/>
                </p:oleObj>
              </mc:Choice>
              <mc:Fallback>
                <p:oleObj name="Лист" r:id="rId5" imgW="9105828" imgH="509588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371600"/>
                        <a:ext cx="7315199" cy="54181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37295"/>
              </p:ext>
            </p:extLst>
          </p:nvPr>
        </p:nvGraphicFramePr>
        <p:xfrm>
          <a:off x="7467600" y="2133600"/>
          <a:ext cx="157788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164"/>
                <a:gridCol w="649716"/>
              </a:tblGrid>
              <a:tr h="400806">
                <a:tc>
                  <a:txBody>
                    <a:bodyPr/>
                    <a:lstStyle/>
                    <a:p>
                      <a:r>
                        <a:rPr lang="ru-RU" dirty="0" smtClean="0"/>
                        <a:t>код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Абс</a:t>
                      </a:r>
                      <a:r>
                        <a:rPr lang="ru-RU" sz="11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число</a:t>
                      </a:r>
                      <a:endParaRPr lang="ru-RU" sz="1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483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114</a:t>
                      </a:r>
                      <a:endParaRPr lang="ru-RU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195</a:t>
                      </a:r>
                      <a:endParaRPr lang="ru-RU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483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118</a:t>
                      </a:r>
                      <a:endParaRPr lang="ru-RU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</a:t>
                      </a:r>
                      <a:endParaRPr lang="ru-RU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483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109</a:t>
                      </a:r>
                      <a:endParaRPr lang="ru-RU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73</a:t>
                      </a:r>
                      <a:endParaRPr lang="ru-RU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483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120</a:t>
                      </a:r>
                      <a:endParaRPr lang="ru-RU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54</a:t>
                      </a:r>
                      <a:endParaRPr lang="ru-RU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483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102</a:t>
                      </a:r>
                      <a:endParaRPr lang="ru-RU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26</a:t>
                      </a:r>
                      <a:endParaRPr lang="ru-RU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483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104</a:t>
                      </a:r>
                      <a:endParaRPr lang="ru-RU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</a:t>
                      </a:r>
                      <a:endParaRPr lang="ru-RU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483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108</a:t>
                      </a:r>
                      <a:endParaRPr lang="ru-RU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ru-RU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483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</a:t>
                      </a:r>
                      <a:endParaRPr lang="ru-RU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ru-RU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483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124</a:t>
                      </a:r>
                      <a:endParaRPr lang="ru-RU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ru-RU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639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3175"/>
            <a:ext cx="92297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t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fld id="{0B3CC6FA-991D-404F-AE9F-92E11A109DBF}" type="slidenum">
              <a:rPr lang="ru-RU" altLang="ru-RU" sz="1400" smtClean="0"/>
              <a:pPr>
                <a:spcBef>
                  <a:spcPct val="0"/>
                </a:spcBef>
                <a:buFont typeface="Wingdings" pitchFamily="2" charset="2"/>
                <a:buNone/>
                <a:defRPr/>
              </a:pPr>
              <a:t>4</a:t>
            </a:fld>
            <a:endParaRPr lang="ru-RU" altLang="ru-RU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23850"/>
            <a:ext cx="7777162" cy="9715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пути передачи ВИЧ-инфекции в Нижегородской области в 1991-2020гг.(в %).</a:t>
            </a:r>
          </a:p>
        </p:txBody>
      </p:sp>
      <p:graphicFrame>
        <p:nvGraphicFramePr>
          <p:cNvPr id="28676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658893864"/>
              </p:ext>
            </p:extLst>
          </p:nvPr>
        </p:nvGraphicFramePr>
        <p:xfrm>
          <a:off x="457200" y="838200"/>
          <a:ext cx="8602663" cy="59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Диаграмма" r:id="rId4" imgW="8581960" imgH="5895889" progId="Excel.Chart.8">
                  <p:embed/>
                </p:oleObj>
              </mc:Choice>
              <mc:Fallback>
                <p:oleObj name="Диаграмма" r:id="rId4" imgW="8581960" imgH="5895889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8602663" cy="591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4582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rgbClr val="FFCC99"/>
                </a:solidFill>
              </a:rPr>
              <a:t>		</a:t>
            </a:r>
          </a:p>
        </p:txBody>
      </p:sp>
      <p:sp>
        <p:nvSpPr>
          <p:cNvPr id="2" name="Овал 1"/>
          <p:cNvSpPr/>
          <p:nvPr/>
        </p:nvSpPr>
        <p:spPr>
          <a:xfrm>
            <a:off x="7162800" y="2895600"/>
            <a:ext cx="228600" cy="1447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48600" y="468328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32,6%-по </a:t>
            </a:r>
            <a:r>
              <a:rPr lang="ru-RU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рФ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68,1% по РФ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75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3175"/>
            <a:ext cx="92297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B8A5BF94-73E3-4828-9776-46536705A7F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285750"/>
            <a:ext cx="7481894" cy="765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9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Удельный вес мужчин и женщин в общем </a:t>
            </a:r>
            <a:br>
              <a:rPr lang="ru-RU" altLang="ru-RU" sz="29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altLang="ru-RU" sz="29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количестве ВИЧ- позитивных в 1996-2020гг.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061554403"/>
              </p:ext>
            </p:extLst>
          </p:nvPr>
        </p:nvGraphicFramePr>
        <p:xfrm>
          <a:off x="188913" y="1363663"/>
          <a:ext cx="8337550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Лист" r:id="rId4" imgW="7962741" imgH="4610036" progId="Excel.Sheet.8">
                  <p:embed/>
                </p:oleObj>
              </mc:Choice>
              <mc:Fallback>
                <p:oleObj name="Лист" r:id="rId4" imgW="7962741" imgH="461003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1363663"/>
                        <a:ext cx="8337550" cy="482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altLang="ru-RU" sz="1400" dirty="0">
              <a:cs typeface="Arial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5572132" y="5429264"/>
            <a:ext cx="33575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65000"/>
            </a:pP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Р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астет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выявляемость у  </a:t>
            </a:r>
          </a:p>
          <a:p>
            <a:pPr>
              <a:buSzPct val="65000"/>
            </a:pP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беременных</a:t>
            </a:r>
          </a:p>
          <a:p>
            <a:pPr>
              <a:buSzPct val="65000"/>
            </a:pPr>
            <a:r>
              <a:rPr lang="ru-RU" altLang="ru-RU" sz="1600" dirty="0">
                <a:latin typeface="Times New Roman" pitchFamily="18" charset="0"/>
                <a:cs typeface="Arial" charset="0"/>
              </a:rPr>
              <a:t>2000 - 39,5/100 тыс.</a:t>
            </a:r>
          </a:p>
          <a:p>
            <a:pPr>
              <a:buSzPct val="65000"/>
            </a:pPr>
            <a:r>
              <a:rPr lang="ru-RU" altLang="ru-RU" sz="1600" dirty="0">
                <a:latin typeface="Times New Roman" pitchFamily="18" charset="0"/>
                <a:cs typeface="Arial" charset="0"/>
              </a:rPr>
              <a:t>2013 – 200/100 тыс.</a:t>
            </a:r>
          </a:p>
          <a:p>
            <a:pPr>
              <a:buSzPct val="65000"/>
            </a:pPr>
            <a:r>
              <a:rPr lang="ru-RU" altLang="ru-RU" sz="1600" dirty="0" smtClean="0">
                <a:latin typeface="Times New Roman" pitchFamily="18" charset="0"/>
                <a:cs typeface="Arial" charset="0"/>
              </a:rPr>
              <a:t>2015 </a:t>
            </a:r>
            <a:r>
              <a:rPr lang="ru-RU" altLang="ru-RU" sz="1600" dirty="0">
                <a:latin typeface="Times New Roman" pitchFamily="18" charset="0"/>
                <a:cs typeface="Arial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  <a:cs typeface="Arial" charset="0"/>
              </a:rPr>
              <a:t>246/100 </a:t>
            </a:r>
            <a:r>
              <a:rPr lang="ru-RU" altLang="ru-RU" sz="1600" dirty="0">
                <a:latin typeface="Times New Roman" pitchFamily="18" charset="0"/>
                <a:cs typeface="Arial" charset="0"/>
              </a:rPr>
              <a:t>тыс.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137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37,4% женщин по РФ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75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" y="0"/>
            <a:ext cx="9229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26554" cy="75567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Возрастная структура впервые выявленных больных ВИЧ-инфекцией  в 2000 и 2020 году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15200" cy="36532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13116066"/>
              </p:ext>
            </p:extLst>
          </p:nvPr>
        </p:nvGraphicFramePr>
        <p:xfrm>
          <a:off x="457200" y="1752600"/>
          <a:ext cx="8458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Лист" r:id="rId4" imgW="4276673" imgH="2409697" progId="Excel.Sheet.8">
                  <p:embed/>
                </p:oleObj>
              </mc:Choice>
              <mc:Fallback>
                <p:oleObj name="Лист" r:id="rId4" imgW="4276673" imgH="2409697" progId="Excel.Sheet.8">
                  <p:embed/>
                  <p:pic>
                    <p:nvPicPr>
                      <p:cNvPr id="0" name="Объект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4582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0" y="12191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72,1%- от 30-50 лет по РФ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3025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88469"/>
              </p:ext>
            </p:extLst>
          </p:nvPr>
        </p:nvGraphicFramePr>
        <p:xfrm>
          <a:off x="304800" y="609601"/>
          <a:ext cx="8458199" cy="6073251"/>
        </p:xfrm>
        <a:graphic>
          <a:graphicData uri="http://schemas.openxmlformats.org/drawingml/2006/table">
            <a:tbl>
              <a:tblPr/>
              <a:tblGrid>
                <a:gridCol w="2978736"/>
                <a:gridCol w="1735918"/>
                <a:gridCol w="1990946"/>
                <a:gridCol w="1752599"/>
              </a:tblGrid>
              <a:tr h="473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Исследуемый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показатель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(все население)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Период исследования,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 год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</a:t>
                      </a:r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месяцев </a:t>
                      </a:r>
                    </a:p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Возраст,лет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Удельный вес  возрастной группы лиц с наибольшим числом выявленных случаев, 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15-25 лет;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84,6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19-29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лет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30-39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лет;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44,4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Средний возраст, лет,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(ДИ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%)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25,8±1,1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30,3±0,85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38,8±1,2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8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Медиана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Лидирующий путь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передачи,%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наркотический 92,3%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наркотический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68,3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половой при гетеросексуальных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контактах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При гетеросексуальных контактах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Удельный вес лиц, выявленных на поздних стадиях течения ВИЧ-инфекции,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18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3025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43875"/>
              </p:ext>
            </p:extLst>
          </p:nvPr>
        </p:nvGraphicFramePr>
        <p:xfrm>
          <a:off x="342900" y="1142999"/>
          <a:ext cx="8458199" cy="4867281"/>
        </p:xfrm>
        <a:graphic>
          <a:graphicData uri="http://schemas.openxmlformats.org/drawingml/2006/table">
            <a:tbl>
              <a:tblPr/>
              <a:tblGrid>
                <a:gridCol w="2978736"/>
                <a:gridCol w="1735918"/>
                <a:gridCol w="1990946"/>
                <a:gridCol w="1752599"/>
              </a:tblGrid>
              <a:tr h="3244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Исследуемый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показатель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(среди женщин)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Период исследования,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 год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</a:t>
                      </a:r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месяцев </a:t>
                      </a:r>
                    </a:p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Возраст,лет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Средний возраст, лет,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(ДИ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%)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29,8±1,7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33,2±3,4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37,9±0,5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Медиана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Лидирующий путь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передачи,%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половой при гетеросексуальных контактах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59,6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половой при гетеросексуальных контактах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59,3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половой при гетеросексуальных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контактах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84,2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Доля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вертикального пути передачи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3025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370731"/>
              </p:ext>
            </p:extLst>
          </p:nvPr>
        </p:nvGraphicFramePr>
        <p:xfrm>
          <a:off x="152400" y="228600"/>
          <a:ext cx="6172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673422"/>
              </p:ext>
            </p:extLst>
          </p:nvPr>
        </p:nvGraphicFramePr>
        <p:xfrm>
          <a:off x="3048000" y="3491723"/>
          <a:ext cx="5943600" cy="339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50842" y="114096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Средний возраст 38,5±7,3 лет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34" y="440000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Средний возраст 39,9±7,8лет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>
            <a:off x="2286000" y="951959"/>
            <a:ext cx="4164842" cy="230636"/>
          </a:xfrm>
          <a:prstGeom prst="bentConnector3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0800000" flipV="1">
            <a:off x="2286000" y="4518771"/>
            <a:ext cx="3551832" cy="191519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715000" y="4252071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71934" y="686381"/>
            <a:ext cx="609600" cy="611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01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6233</TotalTime>
  <Words>1834</Words>
  <Application>Microsoft Office PowerPoint</Application>
  <PresentationFormat>Экран (4:3)</PresentationFormat>
  <Paragraphs>644</Paragraphs>
  <Slides>27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Office Theme</vt:lpstr>
      <vt:lpstr>Office Theme</vt:lpstr>
      <vt:lpstr>Лист</vt:lpstr>
      <vt:lpstr>Диаграмма</vt:lpstr>
      <vt:lpstr>Презентация PowerPoint</vt:lpstr>
      <vt:lpstr>Презентация PowerPoint</vt:lpstr>
      <vt:lpstr>Презентация PowerPoint</vt:lpstr>
      <vt:lpstr>Основные пути передачи ВИЧ-инфекции в Нижегородской области в 1991-2020гг.(в %).</vt:lpstr>
      <vt:lpstr>Удельный вес мужчин и женщин в общем  количестве ВИЧ- позитивных в 1996-2020гг.</vt:lpstr>
      <vt:lpstr>Возрастная структура впервые выявленных больных ВИЧ-инфекцией  в 2000 и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ВИЧ-позитивные дети, состоящие на учете в ГБУЗНО «НОЦ СПИД»  по Нижегородской области</vt:lpstr>
      <vt:lpstr>Удельный вес мужчин и женщин общей структуре ВИЧ-инфицированных несовершеннолетних , выявленных в 2020 году . </vt:lpstr>
      <vt:lpstr>Пути передачи ВИЧ среди  детей Нижегородской области, состоящих на Д учете  в ГБУЗНО НОЦ СПИД (в разрезе районов)</vt:lpstr>
      <vt:lpstr>Социальная  структура ВИЧ-позитивных детей, состоящих на Д-учете в ГБУЗНО НОЦ СПИД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Стратегия противодействия распространению ВИЧ-инфекции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Наталья</dc:creator>
  <cp:lastModifiedBy>comp1</cp:lastModifiedBy>
  <cp:revision>239</cp:revision>
  <cp:lastPrinted>2020-09-16T05:57:14Z</cp:lastPrinted>
  <dcterms:modified xsi:type="dcterms:W3CDTF">2020-09-18T06:19:08Z</dcterms:modified>
  <dc:language>en-US</dc:language>
</cp:coreProperties>
</file>