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306" r:id="rId3"/>
    <p:sldId id="307" r:id="rId4"/>
    <p:sldId id="314" r:id="rId5"/>
    <p:sldId id="308" r:id="rId6"/>
    <p:sldId id="290" r:id="rId7"/>
    <p:sldId id="304" r:id="rId8"/>
    <p:sldId id="268" r:id="rId9"/>
    <p:sldId id="315" r:id="rId10"/>
    <p:sldId id="309" r:id="rId11"/>
    <p:sldId id="295" r:id="rId12"/>
    <p:sldId id="316" r:id="rId13"/>
    <p:sldId id="319" r:id="rId14"/>
    <p:sldId id="317" r:id="rId15"/>
    <p:sldId id="313" r:id="rId16"/>
    <p:sldId id="320" r:id="rId17"/>
    <p:sldId id="259" r:id="rId18"/>
    <p:sldId id="283" r:id="rId19"/>
    <p:sldId id="274" r:id="rId20"/>
    <p:sldId id="277" r:id="rId21"/>
    <p:sldId id="321" r:id="rId22"/>
    <p:sldId id="322" r:id="rId23"/>
    <p:sldId id="323" r:id="rId24"/>
    <p:sldId id="324" r:id="rId25"/>
    <p:sldId id="310" r:id="rId26"/>
    <p:sldId id="289" r:id="rId27"/>
    <p:sldId id="287" r:id="rId28"/>
    <p:sldId id="318" r:id="rId29"/>
    <p:sldId id="266" r:id="rId30"/>
    <p:sldId id="286" r:id="rId31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859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&#1051;&#1072;&#1079;&#1091;&#1088;&#1080;&#1090;1\Documents\&#1075;&#1088;&#1072;&#1092;&#1080;&#1082;&#1080;\2019\&#1076;&#1077;&#1090;&#1080;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&#1051;&#1072;&#1079;&#1091;&#1088;&#1080;&#1090;1\Documents\&#1075;&#1088;&#1072;&#1092;&#1080;&#1082;&#1080;\2019\&#1076;&#1077;&#1090;&#1080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1;&#1072;&#1079;&#1091;&#1088;&#1080;&#1090;1\Documents\&#1075;&#1088;&#1072;&#1092;&#1080;&#1082;&#1080;\2019\&#1076;&#1077;&#1090;&#1080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1;&#1072;&#1079;&#1091;&#1088;&#1080;&#1090;1\Documents\&#1075;&#1088;&#1072;&#1092;&#1080;&#1082;&#1080;\2019\&#1076;&#1077;&#1090;&#108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9.7094866443411074E-2"/>
          <c:y val="4.3732258412511341E-2"/>
          <c:w val="0.84889807524059513"/>
          <c:h val="0.8557677165354331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Лист1!$B$63</c:f>
              <c:strCache>
                <c:ptCount val="1"/>
                <c:pt idx="0">
                  <c:v>рождено детей</c:v>
                </c:pt>
              </c:strCache>
            </c:strRef>
          </c:tx>
          <c:spPr>
            <a:solidFill>
              <a:srgbClr val="0070C0"/>
            </a:solidFill>
          </c:spPr>
          <c:cat>
            <c:numRef>
              <c:f>Лист1!$A$64:$A$70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Лист1!$B$64:$B$70</c:f>
              <c:numCache>
                <c:formatCode>General</c:formatCode>
                <c:ptCount val="7"/>
                <c:pt idx="0">
                  <c:v>219</c:v>
                </c:pt>
                <c:pt idx="1">
                  <c:v>307</c:v>
                </c:pt>
                <c:pt idx="2">
                  <c:v>344</c:v>
                </c:pt>
                <c:pt idx="3">
                  <c:v>392</c:v>
                </c:pt>
                <c:pt idx="4">
                  <c:v>362</c:v>
                </c:pt>
                <c:pt idx="5">
                  <c:v>342</c:v>
                </c:pt>
                <c:pt idx="6">
                  <c:v>357</c:v>
                </c:pt>
              </c:numCache>
            </c:numRef>
          </c:val>
        </c:ser>
        <c:dLbls/>
        <c:axId val="59946880"/>
        <c:axId val="59948416"/>
      </c:barChart>
      <c:lineChart>
        <c:grouping val="stacked"/>
        <c:ser>
          <c:idx val="1"/>
          <c:order val="1"/>
          <c:tx>
            <c:strRef>
              <c:f>Лист1!$C$63</c:f>
              <c:strCache>
                <c:ptCount val="1"/>
                <c:pt idx="0">
                  <c:v>доля ВИЧ+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2126395678257975E-2"/>
                  <c:y val="-0.11636690126217861"/>
                </c:manualLayout>
              </c:layout>
              <c:showVal val="1"/>
            </c:dLbl>
            <c:dLbl>
              <c:idx val="2"/>
              <c:layout>
                <c:manualLayout>
                  <c:x val="1.9356356238195701E-2"/>
                  <c:y val="5.4590552740516766E-2"/>
                </c:manualLayout>
              </c:layout>
              <c:showVal val="1"/>
            </c:dLbl>
            <c:dLbl>
              <c:idx val="3"/>
              <c:layout>
                <c:manualLayout>
                  <c:x val="1.1111111111111117E-2"/>
                  <c:y val="-1.3888888888888935E-2"/>
                </c:manualLayout>
              </c:layout>
              <c:showVal val="1"/>
            </c:dLbl>
            <c:dLbl>
              <c:idx val="4"/>
              <c:layout>
                <c:manualLayout>
                  <c:x val="1.7781630414080981E-2"/>
                  <c:y val="1.6445032677528587E-2"/>
                </c:manualLayout>
              </c:layout>
              <c:showVal val="1"/>
            </c:dLbl>
            <c:dLbl>
              <c:idx val="5"/>
              <c:layout>
                <c:manualLayout>
                  <c:x val="-3.8888888888889001E-2"/>
                  <c:y val="-9.2592592592592671E-2"/>
                </c:manualLayout>
              </c:layout>
              <c:showVal val="1"/>
            </c:dLbl>
            <c:dLbl>
              <c:idx val="6"/>
              <c:layout>
                <c:manualLayout>
                  <c:x val="1.8896709889377375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 i="0" baseline="0"/>
                </a:pPr>
                <a:endParaRPr lang="ru-RU"/>
              </a:p>
            </c:txPr>
            <c:showVal val="1"/>
          </c:dLbls>
          <c:cat>
            <c:numRef>
              <c:f>Лист1!$A$64:$A$70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Лист1!$C$64:$C$70</c:f>
              <c:numCache>
                <c:formatCode>General</c:formatCode>
                <c:ptCount val="7"/>
                <c:pt idx="0">
                  <c:v>1.8</c:v>
                </c:pt>
                <c:pt idx="1">
                  <c:v>3.9</c:v>
                </c:pt>
                <c:pt idx="2">
                  <c:v>2.2999999999999998</c:v>
                </c:pt>
                <c:pt idx="3">
                  <c:v>3.3</c:v>
                </c:pt>
                <c:pt idx="4">
                  <c:v>2.8</c:v>
                </c:pt>
                <c:pt idx="5">
                  <c:v>3.2</c:v>
                </c:pt>
                <c:pt idx="6">
                  <c:v>1.9</c:v>
                </c:pt>
              </c:numCache>
            </c:numRef>
          </c:val>
        </c:ser>
        <c:dLbls/>
        <c:marker val="1"/>
        <c:axId val="60574336"/>
        <c:axId val="60572800"/>
      </c:lineChart>
      <c:catAx>
        <c:axId val="59946880"/>
        <c:scaling>
          <c:orientation val="minMax"/>
        </c:scaling>
        <c:axPos val="b"/>
        <c:numFmt formatCode="General" sourceLinked="1"/>
        <c:tickLblPos val="nextTo"/>
        <c:crossAx val="59948416"/>
        <c:crosses val="autoZero"/>
        <c:auto val="1"/>
        <c:lblAlgn val="ctr"/>
        <c:lblOffset val="100"/>
      </c:catAx>
      <c:valAx>
        <c:axId val="59948416"/>
        <c:scaling>
          <c:orientation val="minMax"/>
        </c:scaling>
        <c:axPos val="l"/>
        <c:majorGridlines/>
        <c:numFmt formatCode="General" sourceLinked="1"/>
        <c:tickLblPos val="nextTo"/>
        <c:crossAx val="59946880"/>
        <c:crosses val="autoZero"/>
        <c:crossBetween val="between"/>
      </c:valAx>
      <c:valAx>
        <c:axId val="60572800"/>
        <c:scaling>
          <c:orientation val="minMax"/>
        </c:scaling>
        <c:axPos val="r"/>
        <c:numFmt formatCode="General" sourceLinked="1"/>
        <c:tickLblPos val="nextTo"/>
        <c:crossAx val="60574336"/>
        <c:crosses val="max"/>
        <c:crossBetween val="between"/>
      </c:valAx>
      <c:catAx>
        <c:axId val="60574336"/>
        <c:scaling>
          <c:orientation val="minMax"/>
        </c:scaling>
        <c:delete val="1"/>
        <c:axPos val="b"/>
        <c:numFmt formatCode="General" sourceLinked="1"/>
        <c:tickLblPos val="none"/>
        <c:crossAx val="60572800"/>
        <c:crosses val="autoZero"/>
        <c:auto val="1"/>
        <c:lblAlgn val="ctr"/>
        <c:lblOffset val="100"/>
      </c:catAx>
    </c:plotArea>
    <c:legend>
      <c:legendPos val="r"/>
      <c:layout>
        <c:manualLayout>
          <c:xMode val="edge"/>
          <c:yMode val="edge"/>
          <c:x val="0.40094444444444438"/>
          <c:y val="0.78202354913969074"/>
          <c:w val="0.49072222222222234"/>
          <c:h val="7.9471420239136809E-2"/>
        </c:manualLayout>
      </c:layout>
      <c:spPr>
        <a:solidFill>
          <a:schemeClr val="bg1">
            <a:lumMod val="95000"/>
          </a:schemeClr>
        </a:solidFill>
      </c:spPr>
    </c:legend>
    <c:plotVisOnly val="1"/>
    <c:dispBlanksAs val="gap"/>
  </c:chart>
  <c:spPr>
    <a:solidFill>
      <a:schemeClr val="bg2">
        <a:lumMod val="20000"/>
        <a:lumOff val="80000"/>
      </a:schemeClr>
    </a:solidFill>
  </c:sp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3.5713740139984448E-2"/>
          <c:y val="5.1400554097404488E-2"/>
          <c:w val="0.90615139984446158"/>
          <c:h val="0.90696675007319394"/>
        </c:manualLayout>
      </c:layout>
      <c:barChart>
        <c:barDir val="col"/>
        <c:grouping val="clustered"/>
        <c:ser>
          <c:idx val="0"/>
          <c:order val="0"/>
          <c:tx>
            <c:strRef>
              <c:f>Лист1!$A$3</c:f>
              <c:strCache>
                <c:ptCount val="1"/>
                <c:pt idx="0">
                  <c:v>обследовано</c:v>
                </c:pt>
              </c:strCache>
            </c:strRef>
          </c:tx>
          <c:spPr>
            <a:solidFill>
              <a:srgbClr val="0070C0"/>
            </a:solidFill>
          </c:spPr>
          <c:cat>
            <c:numRef>
              <c:f>Лист1!$B$2:$T$2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Лист1!$B$3:$T$3</c:f>
              <c:numCache>
                <c:formatCode>General</c:formatCode>
                <c:ptCount val="19"/>
                <c:pt idx="0">
                  <c:v>39073</c:v>
                </c:pt>
                <c:pt idx="1">
                  <c:v>39760</c:v>
                </c:pt>
                <c:pt idx="2">
                  <c:v>43014</c:v>
                </c:pt>
                <c:pt idx="3">
                  <c:v>47535</c:v>
                </c:pt>
                <c:pt idx="4">
                  <c:v>80419</c:v>
                </c:pt>
                <c:pt idx="5">
                  <c:v>89322</c:v>
                </c:pt>
                <c:pt idx="6">
                  <c:v>92876</c:v>
                </c:pt>
                <c:pt idx="7">
                  <c:v>100428</c:v>
                </c:pt>
                <c:pt idx="8">
                  <c:v>108785</c:v>
                </c:pt>
                <c:pt idx="9">
                  <c:v>107093</c:v>
                </c:pt>
                <c:pt idx="10">
                  <c:v>105128</c:v>
                </c:pt>
                <c:pt idx="11">
                  <c:v>105685</c:v>
                </c:pt>
                <c:pt idx="12">
                  <c:v>106146</c:v>
                </c:pt>
                <c:pt idx="13">
                  <c:v>105659</c:v>
                </c:pt>
                <c:pt idx="14">
                  <c:v>103551</c:v>
                </c:pt>
                <c:pt idx="15">
                  <c:v>106190</c:v>
                </c:pt>
                <c:pt idx="16">
                  <c:v>96813</c:v>
                </c:pt>
                <c:pt idx="17">
                  <c:v>83863</c:v>
                </c:pt>
                <c:pt idx="18">
                  <c:v>70119</c:v>
                </c:pt>
              </c:numCache>
            </c:numRef>
          </c:val>
        </c:ser>
        <c:dLbls/>
        <c:axId val="60828288"/>
        <c:axId val="60826752"/>
      </c:barChart>
      <c:lineChart>
        <c:grouping val="stacked"/>
        <c:ser>
          <c:idx val="1"/>
          <c:order val="1"/>
          <c:tx>
            <c:strRef>
              <c:f>Лист1!$A$4</c:f>
              <c:strCache>
                <c:ptCount val="1"/>
                <c:pt idx="0">
                  <c:v>ВИЧ+ на 100000 обсл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8.2889283599763164E-2"/>
                  <c:y val="-4.3333333333333356E-2"/>
                </c:manualLayout>
              </c:layout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layout>
                <c:manualLayout>
                  <c:x val="-2.1314387211367677E-2"/>
                  <c:y val="-3.3333333333334558E-3"/>
                </c:manualLayout>
              </c:layout>
              <c:showVal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layout>
                <c:manualLayout>
                  <c:x val="-5.2101835405565504E-2"/>
                  <c:y val="-7.3333333333333375E-2"/>
                </c:manualLayout>
              </c:layout>
              <c:showVal val="1"/>
            </c:dLbl>
            <c:dLbl>
              <c:idx val="16"/>
              <c:layout>
                <c:manualLayout>
                  <c:x val="-3.7892243931320485E-2"/>
                  <c:y val="-5.0000000000000024E-2"/>
                </c:manualLayout>
              </c:layout>
              <c:showVal val="1"/>
            </c:dLbl>
            <c:dLbl>
              <c:idx val="17"/>
              <c:layout>
                <c:manualLayout>
                  <c:x val="-3.078744819419775E-2"/>
                  <c:y val="-7.0000000000000021E-2"/>
                </c:manualLayout>
              </c:layout>
              <c:showVal val="1"/>
            </c:dLbl>
            <c:dLbl>
              <c:idx val="18"/>
              <c:layout>
                <c:manualLayout>
                  <c:x val="-3.5523978685612793E-2"/>
                  <c:y val="3.333333333333334E-2"/>
                </c:manualLayout>
              </c:layout>
              <c:showVal val="1"/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200" b="1" i="0" baseline="0"/>
                </a:pPr>
                <a:endParaRPr lang="ru-RU"/>
              </a:p>
            </c:txPr>
            <c:showVal val="1"/>
          </c:dLbls>
          <c:cat>
            <c:numRef>
              <c:f>Лист1!$B$2:$T$2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Лист1!$B$4:$T$4</c:f>
              <c:numCache>
                <c:formatCode>General</c:formatCode>
                <c:ptCount val="19"/>
                <c:pt idx="0">
                  <c:v>5.0999999999999996</c:v>
                </c:pt>
                <c:pt idx="1">
                  <c:v>47.8</c:v>
                </c:pt>
                <c:pt idx="2">
                  <c:v>86</c:v>
                </c:pt>
                <c:pt idx="3">
                  <c:v>71.5</c:v>
                </c:pt>
                <c:pt idx="4">
                  <c:v>77.099999999999994</c:v>
                </c:pt>
                <c:pt idx="5">
                  <c:v>68.3</c:v>
                </c:pt>
                <c:pt idx="6">
                  <c:v>76.400000000000006</c:v>
                </c:pt>
                <c:pt idx="7">
                  <c:v>78.7</c:v>
                </c:pt>
                <c:pt idx="8">
                  <c:v>79.099999999999994</c:v>
                </c:pt>
                <c:pt idx="9">
                  <c:v>61.6</c:v>
                </c:pt>
                <c:pt idx="10">
                  <c:v>122.7</c:v>
                </c:pt>
                <c:pt idx="11">
                  <c:v>154</c:v>
                </c:pt>
                <c:pt idx="12">
                  <c:v>209.1</c:v>
                </c:pt>
                <c:pt idx="13">
                  <c:v>189.3</c:v>
                </c:pt>
                <c:pt idx="14">
                  <c:v>201.4</c:v>
                </c:pt>
                <c:pt idx="15">
                  <c:v>246.7</c:v>
                </c:pt>
                <c:pt idx="16">
                  <c:v>244.8</c:v>
                </c:pt>
                <c:pt idx="17">
                  <c:v>251.6</c:v>
                </c:pt>
                <c:pt idx="18">
                  <c:v>198.2</c:v>
                </c:pt>
              </c:numCache>
            </c:numRef>
          </c:val>
        </c:ser>
        <c:dLbls/>
        <c:marker val="1"/>
        <c:axId val="60610432"/>
        <c:axId val="60611968"/>
      </c:lineChart>
      <c:catAx>
        <c:axId val="60610432"/>
        <c:scaling>
          <c:orientation val="minMax"/>
        </c:scaling>
        <c:axPos val="b"/>
        <c:numFmt formatCode="General" sourceLinked="1"/>
        <c:tickLblPos val="nextTo"/>
        <c:crossAx val="60611968"/>
        <c:crosses val="autoZero"/>
        <c:auto val="1"/>
        <c:lblAlgn val="ctr"/>
        <c:lblOffset val="100"/>
      </c:catAx>
      <c:valAx>
        <c:axId val="60611968"/>
        <c:scaling>
          <c:orientation val="minMax"/>
        </c:scaling>
        <c:axPos val="l"/>
        <c:majorGridlines/>
        <c:numFmt formatCode="General" sourceLinked="1"/>
        <c:tickLblPos val="nextTo"/>
        <c:crossAx val="60610432"/>
        <c:crosses val="autoZero"/>
        <c:crossBetween val="between"/>
      </c:valAx>
      <c:valAx>
        <c:axId val="60826752"/>
        <c:scaling>
          <c:orientation val="minMax"/>
        </c:scaling>
        <c:axPos val="r"/>
        <c:numFmt formatCode="General" sourceLinked="1"/>
        <c:tickLblPos val="nextTo"/>
        <c:crossAx val="60828288"/>
        <c:crosses val="max"/>
        <c:crossBetween val="between"/>
      </c:valAx>
      <c:catAx>
        <c:axId val="60828288"/>
        <c:scaling>
          <c:orientation val="minMax"/>
        </c:scaling>
        <c:delete val="1"/>
        <c:axPos val="b"/>
        <c:numFmt formatCode="General" sourceLinked="1"/>
        <c:tickLblPos val="none"/>
        <c:crossAx val="60826752"/>
        <c:crosses val="autoZero"/>
        <c:auto val="1"/>
        <c:lblAlgn val="ctr"/>
        <c:lblOffset val="100"/>
      </c:catAx>
    </c:plotArea>
    <c:legend>
      <c:legendPos val="r"/>
      <c:layout>
        <c:manualLayout>
          <c:xMode val="edge"/>
          <c:yMode val="edge"/>
          <c:x val="0.10094444444444446"/>
          <c:y val="3.6653178769320519E-2"/>
          <c:w val="0.78794444444444478"/>
          <c:h val="9.3360309128025662E-2"/>
        </c:manualLayout>
      </c:layout>
    </c:legend>
    <c:plotVisOnly val="1"/>
    <c:dispBlanksAs val="gap"/>
  </c:chart>
  <c:spPr>
    <a:solidFill>
      <a:schemeClr val="bg2">
        <a:lumMod val="20000"/>
        <a:lumOff val="80000"/>
      </a:schemeClr>
    </a:solidFill>
  </c:spPr>
  <c:txPr>
    <a:bodyPr/>
    <a:lstStyle/>
    <a:p>
      <a:pPr>
        <a:defRPr sz="800" baseline="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Лист1!$A$42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2.7777777777777796E-3"/>
                  <c:y val="-3.7037037037037042E-2"/>
                </c:manualLayout>
              </c:layout>
              <c:showVal val="1"/>
            </c:dLbl>
            <c:dLbl>
              <c:idx val="1"/>
              <c:layout>
                <c:manualLayout>
                  <c:x val="8.333333333333335E-3"/>
                  <c:y val="-3.2407407407407496E-2"/>
                </c:manualLayout>
              </c:layout>
              <c:showVal val="1"/>
            </c:dLbl>
            <c:dLbl>
              <c:idx val="2"/>
              <c:layout>
                <c:manualLayout>
                  <c:x val="1.666666666666667E-2"/>
                  <c:y val="-2.3148148148148147E-2"/>
                </c:manualLayout>
              </c:layout>
              <c:showVal val="1"/>
            </c:dLbl>
            <c:txPr>
              <a:bodyPr/>
              <a:lstStyle/>
              <a:p>
                <a:pPr>
                  <a:defRPr b="1" i="0" baseline="0"/>
                </a:pPr>
                <a:endParaRPr lang="ru-RU"/>
              </a:p>
            </c:txPr>
            <c:showVal val="1"/>
          </c:dLbls>
          <c:cat>
            <c:strRef>
              <c:f>Лист1!$B$41:$D$41</c:f>
              <c:strCache>
                <c:ptCount val="3"/>
                <c:pt idx="0">
                  <c:v>беременных (иссл)</c:v>
                </c:pt>
                <c:pt idx="1">
                  <c:v>взято на учет</c:v>
                </c:pt>
                <c:pt idx="2">
                  <c:v>ПП</c:v>
                </c:pt>
              </c:strCache>
            </c:strRef>
          </c:cat>
          <c:val>
            <c:numRef>
              <c:f>Лист1!$B$42:$D$42</c:f>
              <c:numCache>
                <c:formatCode>General</c:formatCode>
                <c:ptCount val="3"/>
                <c:pt idx="0">
                  <c:v>70119</c:v>
                </c:pt>
                <c:pt idx="1">
                  <c:v>18621</c:v>
                </c:pt>
                <c:pt idx="2">
                  <c:v>13289</c:v>
                </c:pt>
              </c:numCache>
            </c:numRef>
          </c:val>
        </c:ser>
        <c:ser>
          <c:idx val="1"/>
          <c:order val="1"/>
          <c:tx>
            <c:strRef>
              <c:f>Лист1!$A$43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dLbl>
              <c:idx val="0"/>
              <c:layout>
                <c:manualLayout>
                  <c:x val="4.1666666666666623E-2"/>
                  <c:y val="-2.777777777777779E-2"/>
                </c:manualLayout>
              </c:layout>
              <c:showVal val="1"/>
            </c:dLbl>
            <c:dLbl>
              <c:idx val="1"/>
              <c:layout>
                <c:manualLayout>
                  <c:x val="3.333333333333334E-2"/>
                  <c:y val="-4.6296296296297152E-3"/>
                </c:manualLayout>
              </c:layout>
              <c:showVal val="1"/>
            </c:dLbl>
            <c:dLbl>
              <c:idx val="2"/>
              <c:layout>
                <c:manualLayout>
                  <c:x val="4.4444444444444356E-2"/>
                  <c:y val="-1.3888888888888892E-2"/>
                </c:manualLayout>
              </c:layout>
              <c:showVal val="1"/>
            </c:dLbl>
            <c:txPr>
              <a:bodyPr/>
              <a:lstStyle/>
              <a:p>
                <a:pPr>
                  <a:defRPr b="1" i="0" baseline="0"/>
                </a:pPr>
                <a:endParaRPr lang="ru-RU"/>
              </a:p>
            </c:txPr>
            <c:showVal val="1"/>
          </c:dLbls>
          <c:cat>
            <c:strRef>
              <c:f>Лист1!$B$41:$D$41</c:f>
              <c:strCache>
                <c:ptCount val="3"/>
                <c:pt idx="0">
                  <c:v>беременных (иссл)</c:v>
                </c:pt>
                <c:pt idx="1">
                  <c:v>взято на учет</c:v>
                </c:pt>
                <c:pt idx="2">
                  <c:v>ПП</c:v>
                </c:pt>
              </c:strCache>
            </c:strRef>
          </c:cat>
          <c:val>
            <c:numRef>
              <c:f>Лист1!$B$43:$D$43</c:f>
              <c:numCache>
                <c:formatCode>General</c:formatCode>
                <c:ptCount val="3"/>
                <c:pt idx="0">
                  <c:v>12563</c:v>
                </c:pt>
                <c:pt idx="1">
                  <c:v>4120</c:v>
                </c:pt>
                <c:pt idx="2">
                  <c:v>3199</c:v>
                </c:pt>
              </c:numCache>
            </c:numRef>
          </c:val>
        </c:ser>
        <c:dLbls/>
        <c:shape val="box"/>
        <c:axId val="60961152"/>
        <c:axId val="60962688"/>
        <c:axId val="0"/>
      </c:bar3DChart>
      <c:catAx>
        <c:axId val="60961152"/>
        <c:scaling>
          <c:orientation val="minMax"/>
        </c:scaling>
        <c:axPos val="b"/>
        <c:tickLblPos val="nextTo"/>
        <c:crossAx val="60962688"/>
        <c:crosses val="autoZero"/>
        <c:auto val="1"/>
        <c:lblAlgn val="ctr"/>
        <c:lblOffset val="100"/>
      </c:catAx>
      <c:valAx>
        <c:axId val="60962688"/>
        <c:scaling>
          <c:orientation val="minMax"/>
        </c:scaling>
        <c:axPos val="l"/>
        <c:majorGridlines/>
        <c:numFmt formatCode="General" sourceLinked="1"/>
        <c:tickLblPos val="nextTo"/>
        <c:crossAx val="60961152"/>
        <c:crosses val="autoZero"/>
        <c:crossBetween val="between"/>
      </c:valAx>
    </c:plotArea>
    <c:legend>
      <c:legendPos val="r"/>
      <c:layout/>
    </c:legend>
    <c:plotVisOnly val="1"/>
    <c:dispBlanksAs val="gap"/>
  </c:chart>
  <c:spPr>
    <a:solidFill>
      <a:schemeClr val="bg2">
        <a:lumMod val="20000"/>
        <a:lumOff val="80000"/>
      </a:schemeClr>
    </a:solidFill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Лист1!$H$42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</c:spPr>
          <c:dLbls>
            <c:dLbl>
              <c:idx val="0"/>
              <c:layout>
                <c:manualLayout>
                  <c:x val="2.7777777777778043E-3"/>
                  <c:y val="-5.5555555555555643E-2"/>
                </c:manualLayout>
              </c:layout>
              <c:showVal val="1"/>
            </c:dLbl>
            <c:dLbl>
              <c:idx val="1"/>
              <c:layout>
                <c:manualLayout>
                  <c:x val="-1.0978956999085087E-2"/>
                  <c:y val="-4.6151111988744373E-2"/>
                </c:manualLayout>
              </c:layout>
              <c:showVal val="1"/>
            </c:dLbl>
            <c:txPr>
              <a:bodyPr/>
              <a:lstStyle/>
              <a:p>
                <a:pPr>
                  <a:defRPr b="1" i="0" baseline="0"/>
                </a:pPr>
                <a:endParaRPr lang="ru-RU"/>
              </a:p>
            </c:txPr>
            <c:showVal val="1"/>
          </c:dLbls>
          <c:cat>
            <c:strRef>
              <c:f>Лист1!$I$41:$J$41</c:f>
              <c:strCache>
                <c:ptCount val="2"/>
                <c:pt idx="0">
                  <c:v>берем ВИЧ+ на 100 тыс</c:v>
                </c:pt>
                <c:pt idx="1">
                  <c:v>ПП ВИЧ+ на 100 тыс</c:v>
                </c:pt>
              </c:strCache>
            </c:strRef>
          </c:cat>
          <c:val>
            <c:numRef>
              <c:f>Лист1!$I$42:$J$42</c:f>
              <c:numCache>
                <c:formatCode>General</c:formatCode>
                <c:ptCount val="2"/>
                <c:pt idx="0">
                  <c:v>198.2</c:v>
                </c:pt>
                <c:pt idx="1">
                  <c:v>526.79999999999995</c:v>
                </c:pt>
              </c:numCache>
            </c:numRef>
          </c:val>
        </c:ser>
        <c:ser>
          <c:idx val="1"/>
          <c:order val="1"/>
          <c:tx>
            <c:strRef>
              <c:f>Лист1!$H$43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8.1790636188774662E-2"/>
                  <c:y val="-1.3889122010218946E-2"/>
                </c:manualLayout>
              </c:layout>
              <c:showVal val="1"/>
            </c:dLbl>
            <c:dLbl>
              <c:idx val="1"/>
              <c:layout>
                <c:manualLayout>
                  <c:x val="6.9929904690550465E-2"/>
                  <c:y val="-5.5555500703477888E-2"/>
                </c:manualLayout>
              </c:layout>
              <c:showVal val="1"/>
            </c:dLbl>
            <c:txPr>
              <a:bodyPr/>
              <a:lstStyle/>
              <a:p>
                <a:pPr>
                  <a:defRPr b="1" i="0" baseline="0"/>
                </a:pPr>
                <a:endParaRPr lang="ru-RU"/>
              </a:p>
            </c:txPr>
            <c:showVal val="1"/>
          </c:dLbls>
          <c:cat>
            <c:strRef>
              <c:f>Лист1!$I$41:$J$41</c:f>
              <c:strCache>
                <c:ptCount val="2"/>
                <c:pt idx="0">
                  <c:v>берем ВИЧ+ на 100 тыс</c:v>
                </c:pt>
                <c:pt idx="1">
                  <c:v>ПП ВИЧ+ на 100 тыс</c:v>
                </c:pt>
              </c:strCache>
            </c:strRef>
          </c:cat>
          <c:val>
            <c:numRef>
              <c:f>Лист1!$I$43:$J$43</c:f>
              <c:numCache>
                <c:formatCode>General</c:formatCode>
                <c:ptCount val="2"/>
                <c:pt idx="0">
                  <c:v>159.19999999999999</c:v>
                </c:pt>
                <c:pt idx="1">
                  <c:v>491.9</c:v>
                </c:pt>
              </c:numCache>
            </c:numRef>
          </c:val>
        </c:ser>
        <c:dLbls/>
        <c:shape val="box"/>
        <c:axId val="60980224"/>
        <c:axId val="60982016"/>
        <c:axId val="0"/>
      </c:bar3DChart>
      <c:catAx>
        <c:axId val="60980224"/>
        <c:scaling>
          <c:orientation val="minMax"/>
        </c:scaling>
        <c:axPos val="b"/>
        <c:tickLblPos val="nextTo"/>
        <c:crossAx val="60982016"/>
        <c:crosses val="autoZero"/>
        <c:auto val="1"/>
        <c:lblAlgn val="ctr"/>
        <c:lblOffset val="100"/>
      </c:catAx>
      <c:valAx>
        <c:axId val="60982016"/>
        <c:scaling>
          <c:orientation val="minMax"/>
        </c:scaling>
        <c:axPos val="l"/>
        <c:majorGridlines/>
        <c:numFmt formatCode="General" sourceLinked="1"/>
        <c:tickLblPos val="nextTo"/>
        <c:crossAx val="60980224"/>
        <c:crosses val="autoZero"/>
        <c:crossBetween val="between"/>
      </c:valAx>
    </c:plotArea>
    <c:legend>
      <c:legendPos val="r"/>
      <c:layout/>
    </c:legend>
    <c:plotVisOnly val="1"/>
    <c:dispBlanksAs val="gap"/>
  </c:chart>
  <c:spPr>
    <a:solidFill>
      <a:schemeClr val="bg2">
        <a:lumMod val="20000"/>
        <a:lumOff val="80000"/>
      </a:schemeClr>
    </a:solidFill>
  </c:sp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0.22321</cdr:x>
      <cdr:y>0</cdr:y>
    </cdr:from>
    <cdr:to>
      <cdr:x>0.34033</cdr:x>
      <cdr:y>0.15942</cdr:y>
    </cdr:to>
    <cdr:sp macro="" textlink="">
      <cdr:nvSpPr>
        <cdr:cNvPr id="2" name="Стрелка вниз 1"/>
        <cdr:cNvSpPr/>
      </cdr:nvSpPr>
      <cdr:spPr>
        <a:xfrm xmlns:a="http://schemas.openxmlformats.org/drawingml/2006/main">
          <a:off x="1800200" y="0"/>
          <a:ext cx="944537" cy="792088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ПЦР</a:t>
          </a:r>
        </a:p>
        <a:p xmlns:a="http://schemas.openxmlformats.org/drawingml/2006/main">
          <a:r>
            <a:rPr lang="ru-RU" sz="1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4-6 </a:t>
          </a:r>
          <a:endParaRPr lang="ru-RU" sz="1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0.46429</cdr:x>
      <cdr:y>0</cdr:y>
    </cdr:from>
    <cdr:to>
      <cdr:x>0.57239</cdr:x>
      <cdr:y>0.15942</cdr:y>
    </cdr:to>
    <cdr:sp macro="" textlink="">
      <cdr:nvSpPr>
        <cdr:cNvPr id="4" name="Стрелка вниз 3"/>
        <cdr:cNvSpPr/>
      </cdr:nvSpPr>
      <cdr:spPr>
        <a:xfrm xmlns:a="http://schemas.openxmlformats.org/drawingml/2006/main">
          <a:off x="3744416" y="0"/>
          <a:ext cx="871881" cy="792088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9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ПЦР</a:t>
          </a:r>
        </a:p>
        <a:p xmlns:a="http://schemas.openxmlformats.org/drawingml/2006/main">
          <a:r>
            <a:rPr lang="ru-RU" sz="9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1,5-2</a:t>
          </a:r>
          <a:endParaRPr lang="ru-RU" sz="9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0.74423</cdr:x>
      <cdr:y>0.005</cdr:y>
    </cdr:from>
    <cdr:to>
      <cdr:x>1</cdr:x>
      <cdr:y>0.08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3990976" y="19051"/>
          <a:ext cx="1371599" cy="285750"/>
        </a:xfrm>
        <a:prstGeom xmlns:a="http://schemas.openxmlformats.org/drawingml/2006/main" prst="rect">
          <a:avLst/>
        </a:prstGeom>
        <a:solidFill xmlns:a="http://schemas.openxmlformats.org/drawingml/2006/main">
          <a:srgbClr val="FF505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b="1">
              <a:solidFill>
                <a:schemeClr val="tx1"/>
              </a:solidFill>
            </a:rPr>
            <a:t>↑347,5 на 100 тыс.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593001-D241-419B-B805-2F21B8CDBE2C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8A53FA-C959-4F2F-82F6-9B78B0D83B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1594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17B4A987-12BC-47B8-AD80-C1B1C8D20E44}" type="slidenum">
              <a:rPr lang="ru-RU" smtClean="0"/>
              <a:pPr eaLnBrk="1" hangingPunct="1"/>
              <a:t>23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764704"/>
            <a:ext cx="7632848" cy="489654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Итоги </a:t>
            </a:r>
            <a:r>
              <a:rPr lang="ru-RU" b="1" dirty="0">
                <a:solidFill>
                  <a:schemeClr val="tx1"/>
                </a:solidFill>
              </a:rPr>
              <a:t>работы по профилактике передачи </a:t>
            </a: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ВИЧ-инфекции </a:t>
            </a:r>
            <a:r>
              <a:rPr lang="ru-RU" b="1" dirty="0">
                <a:solidFill>
                  <a:schemeClr val="tx1"/>
                </a:solidFill>
              </a:rPr>
              <a:t>от матери ребенку в </a:t>
            </a:r>
            <a:r>
              <a:rPr lang="ru-RU" b="1" dirty="0" smtClean="0">
                <a:solidFill>
                  <a:schemeClr val="tx1"/>
                </a:solidFill>
              </a:rPr>
              <a:t>Нижегородской </a:t>
            </a:r>
            <a:r>
              <a:rPr lang="ru-RU" b="1" dirty="0">
                <a:solidFill>
                  <a:schemeClr val="tx1"/>
                </a:solidFill>
              </a:rPr>
              <a:t>области в </a:t>
            </a:r>
            <a:r>
              <a:rPr lang="ru-RU" b="1" dirty="0" smtClean="0">
                <a:solidFill>
                  <a:schemeClr val="tx1"/>
                </a:solidFill>
              </a:rPr>
              <a:t>2018 </a:t>
            </a:r>
            <a:r>
              <a:rPr lang="ru-RU" b="1" dirty="0">
                <a:solidFill>
                  <a:schemeClr val="tx1"/>
                </a:solidFill>
              </a:rPr>
              <a:t>году</a:t>
            </a:r>
            <a:r>
              <a:rPr lang="ru-RU" b="1" dirty="0"/>
              <a:t>.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Задачи на 2019 год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9442" y="5805264"/>
            <a:ext cx="7117180" cy="86409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Минаева С.В.</a:t>
            </a:r>
          </a:p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21 марта 2019 года</a:t>
            </a:r>
            <a:endParaRPr lang="ru-RU" sz="2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172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08912" cy="1224136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Статистика по случаям родов у ВИЧ+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число родов = числу извещений по ф 309у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00809"/>
            <a:ext cx="8352928" cy="4896544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ПРИКАЗ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МЗ РФ от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16 сентября 2003 года N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442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«Об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утверждении учетных форм для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регистрации детей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рожденных ВИЧ-инфицированными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матерями». Приложение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N 2. Инструкция по заполнению учетной формы N 309/у "Извещение о новорожденном, рожденном ВИЧ-инфицированной матерью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fontAlgn="base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1. Учетная форма N 309/у "Извещение о новорожденном, рожденном ВИЧ-инфицированной матерью" заполняется врачами акушерами-гинекологами в учреждениях родовспоможения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 каждого ребенка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рожденного ВИЧ-инфицированной матерью. Ответственность за достоверность заполнения извещения несет главный врач учреждения.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В случае рождения мертвого ребенка извещение заполняется с маркировкой в правом верхнем углу 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"мертворожденный".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В случае смерти ребенка во время нахождения в стационаре извещение заполняется с маркировкой в левом верхнем углу 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"умер в возрасте ..."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(пример N 1: 144 часа 26 мин.; пример N 2: 8 дней).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803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гинекологи\пед и гин\презнт\для гин\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664" y="3645024"/>
            <a:ext cx="86409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356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59832" y="3645024"/>
            <a:ext cx="93610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344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44008" y="3645024"/>
            <a:ext cx="108012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333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28184" y="3645024"/>
            <a:ext cx="165618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281 –78,9%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88629" y="6000750"/>
            <a:ext cx="6552728" cy="857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21% детей – риск инфицирования ВИЧ, в 2017 году – 21,7%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309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411559"/>
          </a:xfrm>
        </p:spPr>
        <p:txBody>
          <a:bodyPr/>
          <a:lstStyle/>
          <a:p>
            <a:pPr algn="ctr"/>
            <a:r>
              <a:rPr lang="ru-RU" altLang="ru-RU" sz="2000" b="1" dirty="0" err="1"/>
              <a:t>Выявляемость</a:t>
            </a:r>
            <a:r>
              <a:rPr lang="ru-RU" altLang="ru-RU" sz="2000" b="1" dirty="0"/>
              <a:t> ВИЧ  у беременных в 2000 – </a:t>
            </a:r>
            <a:r>
              <a:rPr lang="ru-RU" altLang="ru-RU" sz="2000" b="1" dirty="0" smtClean="0"/>
              <a:t>2017г.г</a:t>
            </a:r>
            <a:r>
              <a:rPr lang="ru-RU" altLang="ru-RU" sz="2000" b="1" dirty="0"/>
              <a:t>. </a:t>
            </a:r>
            <a:br>
              <a:rPr lang="ru-RU" altLang="ru-RU" sz="2000" b="1" dirty="0"/>
            </a:br>
            <a:r>
              <a:rPr lang="ru-RU" altLang="ru-RU" sz="2000" b="1" dirty="0"/>
              <a:t>на 100 </a:t>
            </a:r>
            <a:r>
              <a:rPr lang="ru-RU" altLang="ru-RU" sz="2000" b="1" dirty="0" smtClean="0"/>
              <a:t>тыс. </a:t>
            </a:r>
            <a:r>
              <a:rPr lang="ru-RU" altLang="ru-RU" sz="2000" b="1" dirty="0"/>
              <a:t>обследованных, </a:t>
            </a:r>
            <a:r>
              <a:rPr lang="ru-RU" altLang="ru-RU" sz="2000" b="1" dirty="0" smtClean="0"/>
              <a:t/>
            </a:r>
            <a:br>
              <a:rPr lang="ru-RU" altLang="ru-RU" sz="2000" b="1" dirty="0" smtClean="0"/>
            </a:br>
            <a:r>
              <a:rPr lang="ru-RU" altLang="ru-RU" sz="2000" b="1" dirty="0" smtClean="0"/>
              <a:t>в 2000 </a:t>
            </a:r>
            <a:r>
              <a:rPr lang="ru-RU" altLang="ru-RU" sz="2000" b="1" dirty="0"/>
              <a:t>г. – </a:t>
            </a:r>
            <a:r>
              <a:rPr lang="ru-RU" altLang="ru-RU" sz="2000" b="1" dirty="0" smtClean="0"/>
              <a:t>5,1, в 2018- 198,2 (347,5)</a:t>
            </a:r>
            <a:br>
              <a:rPr lang="ru-RU" altLang="ru-RU" sz="2000" b="1" dirty="0" smtClean="0"/>
            </a:br>
            <a:r>
              <a:rPr lang="ru-RU" altLang="ru-RU" sz="2000" b="1" dirty="0" smtClean="0"/>
              <a:t>Рост </a:t>
            </a:r>
            <a:r>
              <a:rPr lang="ru-RU" altLang="ru-RU" sz="2000" b="1" dirty="0" err="1"/>
              <a:t>выявляемости</a:t>
            </a:r>
            <a:r>
              <a:rPr lang="ru-RU" altLang="ru-RU" sz="2000" b="1" dirty="0"/>
              <a:t>  в </a:t>
            </a:r>
            <a:r>
              <a:rPr lang="ru-RU" altLang="ru-RU" sz="2000" b="1" dirty="0" smtClean="0"/>
              <a:t>38 раз (68 раз!),  </a:t>
            </a:r>
            <a:br>
              <a:rPr lang="ru-RU" altLang="ru-RU" sz="2000" b="1" dirty="0" smtClean="0"/>
            </a:br>
            <a:r>
              <a:rPr lang="ru-RU" altLang="ru-RU" sz="2000" b="1" dirty="0" smtClean="0"/>
              <a:t>обследований </a:t>
            </a:r>
            <a:r>
              <a:rPr lang="ru-RU" altLang="ru-RU" sz="2000" b="1" dirty="0"/>
              <a:t>- в </a:t>
            </a:r>
            <a:r>
              <a:rPr lang="ru-RU" altLang="ru-RU" sz="2000" b="1" dirty="0" smtClean="0"/>
              <a:t>2 раза</a:t>
            </a:r>
            <a:endParaRPr lang="ru-RU" sz="20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08207233"/>
              </p:ext>
            </p:extLst>
          </p:nvPr>
        </p:nvGraphicFramePr>
        <p:xfrm>
          <a:off x="251520" y="1412776"/>
          <a:ext cx="8640960" cy="5256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31235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Динамика обследования и выявления ВИЧ+ у половых партнеров беременных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07361"/>
            <a:ext cx="8352928" cy="4861999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 3.1.5.2826-10 «Профилактика ВИЧ-инфекции», с изменениями и дополнениями от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21 июля 2016 г.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Постановление Главного государственного санитарного врача РФ от 21.07.2016г. №95 «О внесении изменений в СП 3.1.5.2826-10»)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8.5.1.3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Тестирование половых партнеров беременных женщин проводится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как минимум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однократно при постановке беременной на учет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2018 году – 70 ВИЧ+ (0,5% = при обследовании ИППП)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 2 месяца 2019  -  14 ВИЧ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+ (0,5% = при обследовании ИППП</a:t>
            </a:r>
            <a:r>
              <a:rPr lang="ru-RU" dirty="0"/>
              <a:t>)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2830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260649"/>
            <a:ext cx="8640960" cy="936104"/>
          </a:xfrm>
        </p:spPr>
        <p:txBody>
          <a:bodyPr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Динамика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выявляемости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ВИЧ-инфекции у беременных и их половых партнеров в 2018 –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(2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мес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 2019 г.г.*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223873077"/>
              </p:ext>
            </p:extLst>
          </p:nvPr>
        </p:nvGraphicFramePr>
        <p:xfrm>
          <a:off x="539552" y="1340768"/>
          <a:ext cx="4104456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Объект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622333835"/>
              </p:ext>
            </p:extLst>
          </p:nvPr>
        </p:nvGraphicFramePr>
        <p:xfrm>
          <a:off x="4932040" y="2348880"/>
          <a:ext cx="3470275" cy="405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07504" y="5949280"/>
            <a:ext cx="4608512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*Сведения представлены МО по запросу 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(письмо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ГБУЗНО «НОЦ СПИД» от  03.12.2018 №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01-15/630)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143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75724"/>
            <a:ext cx="8496944" cy="924475"/>
          </a:xfrm>
        </p:spPr>
        <p:txBody>
          <a:bodyPr/>
          <a:lstStyle/>
          <a:p>
            <a:pPr algn="ctr"/>
            <a:r>
              <a:rPr lang="ru-RU" sz="2400" dirty="0"/>
              <a:t>в 2018 году не организовано обследование половых партнеров беременных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1800" i="1" dirty="0" smtClean="0"/>
              <a:t>(</a:t>
            </a:r>
            <a:r>
              <a:rPr lang="ru-RU" sz="1800" i="1" dirty="0"/>
              <a:t>обследовано менее 50% от необходимого)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* </a:t>
            </a:r>
            <a:r>
              <a:rPr lang="ru-RU" sz="1800" dirty="0"/>
              <a:t>письмо </a:t>
            </a:r>
            <a:r>
              <a:rPr lang="ru-RU" sz="1800" dirty="0" smtClean="0"/>
              <a:t>ГБУЗНО «НОЦ СПИД» от  </a:t>
            </a:r>
            <a:r>
              <a:rPr lang="ru-RU" sz="1800" dirty="0"/>
              <a:t>03.12.2018 №01-15/630</a:t>
            </a:r>
            <a:br>
              <a:rPr lang="ru-RU" sz="18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844824"/>
            <a:ext cx="4013175" cy="475252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/>
              <a:t>«</a:t>
            </a:r>
            <a:r>
              <a:rPr lang="ru-RU" dirty="0" err="1"/>
              <a:t>Балахнинская</a:t>
            </a:r>
            <a:r>
              <a:rPr lang="ru-RU" dirty="0"/>
              <a:t> ЦРБ» (38,5%), 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 err="1"/>
              <a:t>Большемурашкинская</a:t>
            </a:r>
            <a:r>
              <a:rPr lang="ru-RU" dirty="0"/>
              <a:t> ЦРБ» (48,3%), 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/>
              <a:t>Богородская ЦРБ» (47,1</a:t>
            </a:r>
            <a:r>
              <a:rPr lang="ru-RU" dirty="0" smtClean="0"/>
              <a:t>%),</a:t>
            </a:r>
          </a:p>
          <a:p>
            <a:pPr marL="0" indent="0">
              <a:buNone/>
            </a:pPr>
            <a:r>
              <a:rPr lang="ru-RU" dirty="0" smtClean="0"/>
              <a:t> </a:t>
            </a:r>
          </a:p>
          <a:p>
            <a:r>
              <a:rPr lang="ru-RU" dirty="0" smtClean="0"/>
              <a:t>«</a:t>
            </a:r>
            <a:r>
              <a:rPr lang="ru-RU" dirty="0"/>
              <a:t>Борская ЦРБ»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(</a:t>
            </a:r>
            <a:r>
              <a:rPr lang="ru-RU" dirty="0"/>
              <a:t>41,4%), 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 err="1"/>
              <a:t>Бутурлинская</a:t>
            </a:r>
            <a:r>
              <a:rPr lang="ru-RU" dirty="0"/>
              <a:t> ЦРБ» (39,2%), </a:t>
            </a: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04048" y="1844824"/>
            <a:ext cx="3888432" cy="475252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dirty="0"/>
              <a:t>«</a:t>
            </a:r>
            <a:r>
              <a:rPr lang="ru-RU" dirty="0" err="1"/>
              <a:t>Дивеевская</a:t>
            </a:r>
            <a:r>
              <a:rPr lang="ru-RU" dirty="0"/>
              <a:t> ЦРБ» (48,1%), 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/>
              <a:t>Дзержинский перинатальный центр» (28,9%), 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 err="1"/>
              <a:t>Сокольская</a:t>
            </a:r>
            <a:r>
              <a:rPr lang="ru-RU" dirty="0"/>
              <a:t> ЦРБ</a:t>
            </a:r>
            <a:r>
              <a:rPr lang="ru-RU" dirty="0" smtClean="0"/>
              <a:t>»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</a:t>
            </a:r>
            <a:r>
              <a:rPr lang="ru-RU" dirty="0"/>
              <a:t>(25,7%), 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 err="1"/>
              <a:t>Тоншаевская</a:t>
            </a:r>
            <a:r>
              <a:rPr lang="ru-RU" dirty="0"/>
              <a:t> ЦРБ» (35,8</a:t>
            </a:r>
            <a:r>
              <a:rPr lang="ru-RU" dirty="0" smtClean="0"/>
              <a:t>%),</a:t>
            </a:r>
          </a:p>
          <a:p>
            <a:r>
              <a:rPr lang="ru-RU" dirty="0" smtClean="0"/>
              <a:t> </a:t>
            </a:r>
            <a:r>
              <a:rPr lang="ru-RU" dirty="0"/>
              <a:t>«</a:t>
            </a:r>
            <a:r>
              <a:rPr lang="ru-RU" dirty="0" err="1"/>
              <a:t>Уренская</a:t>
            </a:r>
            <a:r>
              <a:rPr lang="ru-RU" dirty="0"/>
              <a:t> ЦРБ</a:t>
            </a:r>
            <a:r>
              <a:rPr lang="ru-RU" dirty="0" smtClean="0"/>
              <a:t>»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</a:t>
            </a:r>
            <a:r>
              <a:rPr lang="ru-RU" dirty="0"/>
              <a:t>(15,9%). </a:t>
            </a:r>
          </a:p>
        </p:txBody>
      </p:sp>
    </p:spTree>
    <p:extLst>
      <p:ext uri="{BB962C8B-B14F-4D97-AF65-F5344CB8AC3E}">
        <p14:creationId xmlns:p14="http://schemas.microsoft.com/office/powerpoint/2010/main" xmlns="" val="222889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7"/>
            <a:ext cx="8856984" cy="936104"/>
          </a:xfrm>
        </p:spPr>
        <p:txBody>
          <a:bodyPr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Медицинские организации, не представившие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сведений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показатели приведены по данным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лабораторий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диагностики СПИД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340769"/>
            <a:ext cx="3672409" cy="3168352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г.Арзамас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(26,5%) 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Арзамасского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района (9,1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%),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Большеболдинская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ЦРБ» (33,1%),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Варнавинская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ЦРБ» (46,2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%),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Воротынская ЦРБ» (34,8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%),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Воскресенская ЦРБ» (72,0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%),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1340768"/>
            <a:ext cx="3960439" cy="3168352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Дальнеконстантиновская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ЦРБ» (33,8%), </a:t>
            </a:r>
            <a:endParaRPr lang="ru-RU" dirty="0"/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Краснобаковская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ЦРБ» (54,5%),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Починковская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ЦРБ» (24,5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%),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Сосновская ЦРБ» (47,7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%),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Чкаловская ЦРБ» (26,5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%),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г.Саров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(2,8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%)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581128"/>
            <a:ext cx="8640960" cy="22768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этом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выявляемость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ВИЧ-инфекции у мужчин, половых партнеров беременных, составила на 100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тыс.обследованных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ср.областной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показатель – 526,8)</a:t>
            </a:r>
          </a:p>
          <a:p>
            <a:pPr algn="just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Варнавинской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ЦРБ»– 3 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278,7,                                            «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Вознесенской ЦРБ» -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2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857,1, 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Воротынской ЦРБ» -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428,5, 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«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Краснооктябрьской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ЦРБ» -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4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761,9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Навашинской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ЦРБ» - 1709,4, 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«Первомайской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ЦРБ» -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2061,9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г.Дзержинск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1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151,6, 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«Семеновской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ЦРБ»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            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2 682,0, 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Сокольской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ЦРБ» -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2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127,7,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«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Уренской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ЦРБ» -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1 754,3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9493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гинекологи\пед и гин\презнт\для гин\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6777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75724"/>
            <a:ext cx="8643966" cy="924475"/>
          </a:xfrm>
        </p:spPr>
        <p:txBody>
          <a:bodyPr/>
          <a:lstStyle/>
          <a:p>
            <a:pPr algn="ctr"/>
            <a:r>
              <a:rPr lang="ru-RU" sz="2800" b="1" dirty="0" err="1" smtClean="0"/>
              <a:t>Родоразрешение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700808"/>
            <a:ext cx="8568952" cy="2304256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400" dirty="0" err="1"/>
              <a:t>Родоразрешение</a:t>
            </a:r>
            <a:r>
              <a:rPr lang="ru-RU" sz="2400" dirty="0"/>
              <a:t> методом кесарева сечения в 2018 году проведено по эпидемическим </a:t>
            </a:r>
            <a:r>
              <a:rPr lang="ru-RU" sz="2400" dirty="0" smtClean="0"/>
              <a:t>показаниям</a:t>
            </a:r>
          </a:p>
          <a:p>
            <a:pPr marL="0" indent="0">
              <a:buNone/>
            </a:pPr>
            <a:r>
              <a:rPr lang="ru-RU" sz="2400" smtClean="0"/>
              <a:t>в </a:t>
            </a:r>
            <a:r>
              <a:rPr lang="ru-RU" sz="2400" dirty="0"/>
              <a:t>54 случаях из 63 </a:t>
            </a:r>
            <a:r>
              <a:rPr lang="ru-RU" sz="2400" dirty="0" smtClean="0"/>
              <a:t>необходимых, или 85,7%</a:t>
            </a:r>
          </a:p>
          <a:p>
            <a:pPr marL="0" indent="0">
              <a:buNone/>
            </a:pPr>
            <a:r>
              <a:rPr lang="ru-RU" sz="2400" dirty="0" smtClean="0"/>
              <a:t>в </a:t>
            </a:r>
            <a:r>
              <a:rPr lang="ru-RU" sz="2400" dirty="0"/>
              <a:t>2017 – </a:t>
            </a:r>
            <a:r>
              <a:rPr lang="ru-RU" sz="2400" dirty="0" smtClean="0"/>
              <a:t>80,4%, </a:t>
            </a:r>
          </a:p>
          <a:p>
            <a:pPr marL="0" indent="0">
              <a:buNone/>
            </a:pPr>
            <a:r>
              <a:rPr lang="ru-RU" sz="2400" dirty="0" smtClean="0"/>
              <a:t>в 2016 – 83,8%, </a:t>
            </a:r>
          </a:p>
          <a:p>
            <a:pPr marL="0" indent="0">
              <a:buNone/>
            </a:pPr>
            <a:r>
              <a:rPr lang="ru-RU" sz="2400" dirty="0" smtClean="0"/>
              <a:t>в 2015 -  78,4%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4365104"/>
            <a:ext cx="7776864" cy="14904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!Риск</a:t>
            </a:r>
            <a:r>
              <a:rPr lang="ru-RU" dirty="0">
                <a:solidFill>
                  <a:schemeClr val="tx1"/>
                </a:solidFill>
              </a:rPr>
              <a:t> передачи вируса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внутриутробно составляет 20%,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в процессе самих родов – 60%,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через грудное молоко – 20</a:t>
            </a:r>
            <a:r>
              <a:rPr lang="ru-RU" dirty="0" smtClean="0">
                <a:solidFill>
                  <a:schemeClr val="tx1"/>
                </a:solidFill>
              </a:rPr>
              <a:t>%!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8640960" cy="1008112"/>
          </a:xfrm>
        </p:spPr>
        <p:txBody>
          <a:bodyPr/>
          <a:lstStyle/>
          <a:p>
            <a:pPr algn="ctr"/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Химиопрофилактика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в 2018 году не проведена 2 детям из–за отказа матерей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568952" cy="54006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endParaRPr lang="ru-RU" sz="2600" dirty="0"/>
          </a:p>
          <a:p>
            <a:pPr marL="0" indent="0" algn="ctr">
              <a:buNone/>
            </a:pPr>
            <a:r>
              <a:rPr lang="ru-RU" sz="2600" dirty="0" smtClean="0"/>
              <a:t>Вне зависимости от желания или нежелания матери </a:t>
            </a:r>
            <a:r>
              <a:rPr lang="ru-RU" sz="2600" dirty="0" err="1" smtClean="0"/>
              <a:t>химиопрофилактика</a:t>
            </a:r>
            <a:r>
              <a:rPr lang="ru-RU" sz="2600" dirty="0" smtClean="0"/>
              <a:t> </a:t>
            </a:r>
          </a:p>
          <a:p>
            <a:pPr marL="0" indent="0" algn="ctr">
              <a:buNone/>
            </a:pPr>
            <a:r>
              <a:rPr lang="ru-RU" sz="2400" b="1" dirty="0" smtClean="0"/>
              <a:t>должна быть проведена ребенку</a:t>
            </a:r>
          </a:p>
          <a:p>
            <a:pPr marL="0" indent="0">
              <a:buNone/>
            </a:pPr>
            <a:endParaRPr lang="ru-RU" sz="2400" b="1" dirty="0" smtClean="0"/>
          </a:p>
          <a:p>
            <a:pPr marL="0" indent="0">
              <a:buNone/>
            </a:pPr>
            <a:r>
              <a:rPr lang="ru-RU" sz="2400" b="1" dirty="0" smtClean="0"/>
              <a:t>Основания:</a:t>
            </a:r>
          </a:p>
          <a:p>
            <a:pPr marL="457200" indent="-457200">
              <a:buAutoNum type="arabicPeriod"/>
            </a:pPr>
            <a:r>
              <a:rPr lang="ru-RU" sz="2400" b="1" dirty="0" smtClean="0"/>
              <a:t>ФЗ № 323 ч.1.ст 7, ч.1.ст.19. Решение ВК о необходимости проведения ребенку ХП.</a:t>
            </a:r>
          </a:p>
          <a:p>
            <a:pPr marL="457200" indent="-457200">
              <a:buAutoNum type="arabicPeriod"/>
            </a:pPr>
            <a:r>
              <a:rPr lang="ru-RU" sz="2400" b="1" dirty="0" smtClean="0"/>
              <a:t>Семейный кодекс РФ ч.1.ст.56 – ребенок имеет право на защиту своих прав.</a:t>
            </a:r>
          </a:p>
          <a:p>
            <a:pPr marL="457200" indent="-457200">
              <a:buAutoNum type="arabicPeriod"/>
            </a:pPr>
            <a:r>
              <a:rPr lang="ru-RU" sz="2400" b="1" dirty="0"/>
              <a:t>Семейный кодекс РФ </a:t>
            </a:r>
            <a:r>
              <a:rPr lang="ru-RU" sz="2400" b="1" dirty="0" smtClean="0"/>
              <a:t>ч.1.ст.63 – родители обязаны заботиться о здоровье детей</a:t>
            </a:r>
          </a:p>
          <a:p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398285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4976" cy="576064"/>
          </a:xfrm>
          <a:solidFill>
            <a:schemeClr val="bg2"/>
          </a:solidFill>
        </p:spPr>
        <p:txBody>
          <a:bodyPr/>
          <a:lstStyle/>
          <a:p>
            <a:pPr algn="ctr" eaLnBrk="1" hangingPunct="1"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Действующие нормативные документы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>
          <a:xfrm>
            <a:off x="179512" y="981075"/>
            <a:ext cx="8856984" cy="5688013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514350" indent="-514350" eaLnBrk="1" hangingPunct="1">
              <a:lnSpc>
                <a:spcPct val="80000"/>
              </a:lnSpc>
              <a:buFont typeface="Arial" charset="0"/>
              <a:buAutoNum type="arabicPeriod"/>
            </a:pPr>
            <a:endParaRPr lang="ru-RU" sz="1500" b="1" dirty="0" smtClean="0"/>
          </a:p>
          <a:p>
            <a:pPr marL="514350" indent="-514350" eaLnBrk="1" hangingPunct="1">
              <a:lnSpc>
                <a:spcPct val="80000"/>
              </a:lnSpc>
              <a:buFont typeface="Arial" charset="0"/>
              <a:buAutoNum type="arabicPeriod"/>
            </a:pPr>
            <a:r>
              <a:rPr lang="ru-RU" sz="1600" b="1" dirty="0" smtClean="0"/>
              <a:t>Государственная стратегия противодействия распространению ВИЧ-инфекции в РФ на период до 2020 года и дальнейшую перспективу (утверждена распоряжением Правительства РФ от 20.10.2016 №2203-р) </a:t>
            </a:r>
          </a:p>
          <a:p>
            <a:pPr marL="514350" indent="-514350" eaLnBrk="1" hangingPunct="1">
              <a:lnSpc>
                <a:spcPct val="80000"/>
              </a:lnSpc>
              <a:buFont typeface="Arial" charset="0"/>
              <a:buAutoNum type="arabicPeriod"/>
            </a:pPr>
            <a:endParaRPr lang="ru-RU" sz="1600" b="1" dirty="0" smtClean="0"/>
          </a:p>
          <a:p>
            <a:pPr marL="514350" indent="-514350" eaLnBrk="1" hangingPunct="1">
              <a:lnSpc>
                <a:spcPct val="80000"/>
              </a:lnSpc>
              <a:buFont typeface="Arial" charset="0"/>
              <a:buAutoNum type="arabicPeriod"/>
            </a:pPr>
            <a:r>
              <a:rPr lang="ru-RU" sz="1600" b="1" dirty="0" smtClean="0"/>
              <a:t>Распоряжение Правительства Российской Федерации от 20.04.2017 №754-р «Об утверждении Плана мероприятий по реализации Государственной стратегии противодействия распространению ВИЧ-инфекции в Российской Федерации на период до 2020 года и дальнейшую перспективу», </a:t>
            </a:r>
          </a:p>
          <a:p>
            <a:pPr marL="514350" indent="-514350" eaLnBrk="1" hangingPunct="1">
              <a:lnSpc>
                <a:spcPct val="80000"/>
              </a:lnSpc>
              <a:buFont typeface="Arial" charset="0"/>
              <a:buAutoNum type="arabicPeriod"/>
            </a:pPr>
            <a:endParaRPr lang="ru-RU" sz="1600" b="1" dirty="0" smtClean="0"/>
          </a:p>
          <a:p>
            <a:pPr marL="514350" indent="-514350" eaLnBrk="1" hangingPunct="1">
              <a:lnSpc>
                <a:spcPct val="80000"/>
              </a:lnSpc>
              <a:buFont typeface="Arial" charset="0"/>
              <a:buAutoNum type="arabicPeriod"/>
            </a:pPr>
            <a:r>
              <a:rPr lang="ru-RU" sz="1600" b="1" dirty="0" smtClean="0"/>
              <a:t>Распоряжение Правительства Нижегородской области от 22.08.2017 №1378-р «Об утверждении плана мероприятий по реализации Государственной стратегии противодействия распространению ВИЧ-инфекции в Нижегородской области на период до 2020 года и дальнейшую перспективу», </a:t>
            </a:r>
          </a:p>
          <a:p>
            <a:pPr marL="514350" indent="-514350" eaLnBrk="1" hangingPunct="1">
              <a:lnSpc>
                <a:spcPct val="80000"/>
              </a:lnSpc>
              <a:buFont typeface="Arial" charset="0"/>
              <a:buAutoNum type="arabicPeriod"/>
            </a:pPr>
            <a:endParaRPr lang="ru-RU" sz="1600" b="1" dirty="0" smtClean="0"/>
          </a:p>
          <a:p>
            <a:pPr marL="514350" indent="-514350" eaLnBrk="1" hangingPunct="1">
              <a:lnSpc>
                <a:spcPct val="80000"/>
              </a:lnSpc>
              <a:buFont typeface="Arial" charset="0"/>
              <a:buAutoNum type="arabicPeriod"/>
            </a:pPr>
            <a:r>
              <a:rPr lang="ru-RU" sz="1600" b="1" dirty="0" smtClean="0"/>
              <a:t>Постановление Правительства РФ от 08.04.2017 №426 «Об утверждении Правил ведения Федерального регистра лиц, инфицированных вирусом иммунодефицита человека, и Федерального регистра лиц, больных туберкулезом» </a:t>
            </a:r>
          </a:p>
          <a:p>
            <a:pPr marL="514350" indent="-514350" eaLnBrk="1" hangingPunct="1">
              <a:lnSpc>
                <a:spcPct val="80000"/>
              </a:lnSpc>
              <a:buFont typeface="Arial" charset="0"/>
              <a:buAutoNum type="arabicPeriod"/>
            </a:pPr>
            <a:endParaRPr lang="ru-RU" sz="1600" b="1" dirty="0" smtClean="0"/>
          </a:p>
          <a:p>
            <a:pPr marL="514350" indent="-514350" eaLnBrk="1" hangingPunct="1">
              <a:lnSpc>
                <a:spcPct val="80000"/>
              </a:lnSpc>
              <a:buFont typeface="Arial" charset="0"/>
              <a:buAutoNum type="arabicPeriod"/>
            </a:pPr>
            <a:r>
              <a:rPr lang="ru-RU" sz="1600" b="1" dirty="0" smtClean="0"/>
              <a:t>Государственная программа «Развитие здравоохранения Нижегородской области на 2013-2020 годы» (утверждена постановлением Правительства Нижегородской области от 26.04.2013 №274)</a:t>
            </a:r>
          </a:p>
          <a:p>
            <a:pPr marL="514350" indent="-514350" eaLnBrk="1" hangingPunct="1">
              <a:lnSpc>
                <a:spcPct val="80000"/>
              </a:lnSpc>
              <a:buFont typeface="Arial" charset="0"/>
              <a:buAutoNum type="arabicPeriod"/>
            </a:pPr>
            <a:endParaRPr lang="ru-RU" sz="16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202030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260647"/>
            <a:ext cx="9108504" cy="936105"/>
          </a:xfrm>
        </p:spPr>
        <p:txBody>
          <a:bodyPr/>
          <a:lstStyle/>
          <a:p>
            <a:pPr algn="ctr"/>
            <a:r>
              <a:rPr lang="ru-RU" sz="2000" b="1" dirty="0" smtClean="0"/>
              <a:t>Дети с перинатальным контактом по ВИЧ, состоящие  на учете (в возрасте старше 18 месяцев)</a:t>
            </a:r>
            <a:r>
              <a:rPr lang="ru-RU" sz="2000" dirty="0"/>
              <a:t> </a:t>
            </a:r>
            <a:r>
              <a:rPr lang="ru-RU" sz="2000" dirty="0" smtClean="0"/>
              <a:t>на 21.03.2019 г. с </a:t>
            </a:r>
            <a:r>
              <a:rPr lang="ru-RU" sz="2000" dirty="0"/>
              <a:t>неустановленным диагнозом (</a:t>
            </a:r>
            <a:r>
              <a:rPr lang="en-US" sz="2000" dirty="0"/>
              <a:t>R</a:t>
            </a:r>
            <a:r>
              <a:rPr lang="ru-RU" sz="2000" dirty="0" smtClean="0"/>
              <a:t>-75) </a:t>
            </a:r>
            <a:r>
              <a:rPr lang="ru-RU" sz="2000" b="1" dirty="0" smtClean="0"/>
              <a:t>– 59 </a:t>
            </a:r>
            <a:r>
              <a:rPr lang="ru-RU" sz="2000" dirty="0" smtClean="0"/>
              <a:t>(в 2018 - </a:t>
            </a:r>
            <a:r>
              <a:rPr lang="ru-RU" sz="2000" b="1" dirty="0" smtClean="0"/>
              <a:t>68 детей)</a:t>
            </a:r>
            <a:r>
              <a:rPr lang="ru-RU" sz="2000" b="1" dirty="0"/>
              <a:t/>
            </a:r>
            <a:br>
              <a:rPr lang="ru-RU" sz="2000" b="1" dirty="0"/>
            </a:b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5" y="1196752"/>
            <a:ext cx="3816424" cy="5544616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2000" dirty="0" smtClean="0"/>
              <a:t> </a:t>
            </a:r>
            <a:r>
              <a:rPr lang="ru-RU" sz="2000" b="1" dirty="0" smtClean="0"/>
              <a:t>14 детей </a:t>
            </a:r>
          </a:p>
          <a:p>
            <a:pPr marL="0" indent="0">
              <a:buNone/>
            </a:pPr>
            <a:r>
              <a:rPr lang="ru-RU" sz="2000" dirty="0" smtClean="0"/>
              <a:t>«Детская больница №25» </a:t>
            </a:r>
            <a:r>
              <a:rPr lang="ru-RU" sz="2000" b="1" dirty="0" smtClean="0"/>
              <a:t>- 1</a:t>
            </a:r>
            <a:r>
              <a:rPr lang="ru-RU" sz="2000" dirty="0" smtClean="0"/>
              <a:t>,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2000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/>
              <a:t>«Детская больница №17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err="1" smtClean="0"/>
              <a:t>Сормовского</a:t>
            </a:r>
            <a:r>
              <a:rPr lang="ru-RU" sz="2000" dirty="0" smtClean="0"/>
              <a:t> района» - </a:t>
            </a:r>
            <a:r>
              <a:rPr lang="ru-RU" sz="2000" b="1" dirty="0"/>
              <a:t>3</a:t>
            </a:r>
            <a:r>
              <a:rPr lang="ru-RU" sz="2000" dirty="0" smtClean="0"/>
              <a:t>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0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/>
              <a:t>детская поликлиника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/>
              <a:t>«ГКБ №39 </a:t>
            </a:r>
            <a:r>
              <a:rPr lang="ru-RU" sz="2000" dirty="0" err="1" smtClean="0"/>
              <a:t>Канавинского</a:t>
            </a:r>
            <a:r>
              <a:rPr lang="ru-RU" sz="2000" dirty="0" smtClean="0"/>
              <a:t> района» - </a:t>
            </a:r>
            <a:r>
              <a:rPr lang="ru-RU" sz="2000" b="1" dirty="0"/>
              <a:t>2</a:t>
            </a:r>
            <a:r>
              <a:rPr lang="ru-RU" sz="2000" dirty="0" smtClean="0"/>
              <a:t>, 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детская поликлиника «ГКБ №40 Автозаводского района» </a:t>
            </a:r>
            <a:r>
              <a:rPr lang="ru-RU" sz="2000" b="1" dirty="0" smtClean="0"/>
              <a:t>1</a:t>
            </a:r>
            <a:r>
              <a:rPr lang="ru-RU" sz="2000" dirty="0" smtClean="0"/>
              <a:t>, 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/>
              <a:t>«Детская поликлиника №</a:t>
            </a:r>
            <a:r>
              <a:rPr lang="ru-RU" sz="2000" dirty="0" smtClean="0"/>
              <a:t>18» </a:t>
            </a:r>
            <a:r>
              <a:rPr lang="ru-RU" sz="2000" dirty="0"/>
              <a:t>- </a:t>
            </a:r>
            <a:r>
              <a:rPr lang="ru-RU" sz="2000" b="1" dirty="0"/>
              <a:t>1</a:t>
            </a:r>
            <a:r>
              <a:rPr lang="ru-RU" sz="2000" b="1" dirty="0" smtClean="0"/>
              <a:t>,</a:t>
            </a:r>
          </a:p>
          <a:p>
            <a:pPr marL="0" indent="0">
              <a:buNone/>
            </a:pPr>
            <a:r>
              <a:rPr lang="ru-RU" sz="2000" b="1" dirty="0" smtClean="0"/>
              <a:t> </a:t>
            </a:r>
            <a:endParaRPr lang="ru-RU" sz="2000" b="1" dirty="0"/>
          </a:p>
          <a:p>
            <a:pPr marL="0" indent="0">
              <a:buNone/>
            </a:pPr>
            <a:r>
              <a:rPr lang="ru-RU" sz="2000" dirty="0" smtClean="0"/>
              <a:t>«Детская поликлиника №19» - </a:t>
            </a:r>
            <a:r>
              <a:rPr lang="ru-RU" sz="2000" b="1" dirty="0" smtClean="0"/>
              <a:t>1, </a:t>
            </a:r>
          </a:p>
          <a:p>
            <a:pPr marL="0" indent="0">
              <a:buNone/>
            </a:pPr>
            <a:endParaRPr lang="ru-RU" sz="2000" b="1" dirty="0" smtClean="0"/>
          </a:p>
          <a:p>
            <a:pPr marL="0" indent="0">
              <a:buNone/>
            </a:pPr>
            <a:r>
              <a:rPr lang="ru-RU" sz="2000" dirty="0" smtClean="0"/>
              <a:t>«Детская поликлиника №22» - </a:t>
            </a:r>
            <a:r>
              <a:rPr lang="ru-RU" sz="2000" b="1" dirty="0"/>
              <a:t>1</a:t>
            </a:r>
            <a:r>
              <a:rPr lang="ru-RU" sz="2000" b="1" dirty="0" smtClean="0"/>
              <a:t>,</a:t>
            </a:r>
            <a:r>
              <a:rPr lang="ru-RU" sz="2000" dirty="0" smtClean="0"/>
              <a:t> 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/>
              <a:t>«Детская поликлиника </a:t>
            </a:r>
            <a:r>
              <a:rPr lang="ru-RU" sz="2000" dirty="0" smtClean="0"/>
              <a:t>№1 </a:t>
            </a:r>
            <a:r>
              <a:rPr lang="ru-RU" sz="2000" dirty="0" err="1" smtClean="0"/>
              <a:t>Приокского</a:t>
            </a:r>
            <a:r>
              <a:rPr lang="ru-RU" sz="2000" dirty="0" smtClean="0"/>
              <a:t> района» </a:t>
            </a:r>
            <a:r>
              <a:rPr lang="ru-RU" sz="2000" dirty="0"/>
              <a:t>- </a:t>
            </a:r>
            <a:r>
              <a:rPr lang="ru-RU" sz="2000" b="1" dirty="0"/>
              <a:t>4</a:t>
            </a:r>
            <a:r>
              <a:rPr lang="ru-RU" sz="2000" dirty="0" smtClean="0"/>
              <a:t> </a:t>
            </a: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83968" y="1340769"/>
            <a:ext cx="3005064" cy="4464496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2300" dirty="0" smtClean="0"/>
              <a:t>45 детей</a:t>
            </a:r>
          </a:p>
          <a:p>
            <a:r>
              <a:rPr lang="ru-RU" sz="2300" dirty="0" err="1" smtClean="0"/>
              <a:t>г.Арзамас</a:t>
            </a:r>
            <a:r>
              <a:rPr lang="ru-RU" sz="2300" dirty="0" smtClean="0"/>
              <a:t> </a:t>
            </a:r>
            <a:r>
              <a:rPr lang="ru-RU" sz="2300" dirty="0"/>
              <a:t>– </a:t>
            </a:r>
            <a:r>
              <a:rPr lang="ru-RU" sz="2300" dirty="0" smtClean="0"/>
              <a:t>4, </a:t>
            </a:r>
          </a:p>
          <a:p>
            <a:r>
              <a:rPr lang="ru-RU" sz="2300" dirty="0" err="1" smtClean="0"/>
              <a:t>Арзамасский</a:t>
            </a:r>
            <a:r>
              <a:rPr lang="ru-RU" sz="2300" dirty="0" smtClean="0"/>
              <a:t> – </a:t>
            </a:r>
            <a:r>
              <a:rPr lang="ru-RU" sz="2300" dirty="0"/>
              <a:t>6</a:t>
            </a:r>
            <a:r>
              <a:rPr lang="ru-RU" sz="2300" dirty="0" smtClean="0"/>
              <a:t>, </a:t>
            </a:r>
          </a:p>
          <a:p>
            <a:r>
              <a:rPr lang="ru-RU" sz="2300" dirty="0" smtClean="0"/>
              <a:t>Ардатов – 1,</a:t>
            </a:r>
          </a:p>
          <a:p>
            <a:r>
              <a:rPr lang="ru-RU" sz="2300" dirty="0" smtClean="0"/>
              <a:t>Болдино – 2,</a:t>
            </a:r>
          </a:p>
          <a:p>
            <a:r>
              <a:rPr lang="ru-RU" sz="2300" dirty="0" smtClean="0"/>
              <a:t>Бор </a:t>
            </a:r>
            <a:r>
              <a:rPr lang="ru-RU" sz="2300" dirty="0"/>
              <a:t>– 7</a:t>
            </a:r>
            <a:r>
              <a:rPr lang="ru-RU" sz="2300" dirty="0" smtClean="0"/>
              <a:t>, </a:t>
            </a:r>
          </a:p>
          <a:p>
            <a:r>
              <a:rPr lang="ru-RU" sz="2300" dirty="0" smtClean="0"/>
              <a:t>Варнавино -1, </a:t>
            </a:r>
          </a:p>
          <a:p>
            <a:r>
              <a:rPr lang="ru-RU" sz="2300" dirty="0" smtClean="0"/>
              <a:t>Вача – 1, </a:t>
            </a:r>
          </a:p>
          <a:p>
            <a:r>
              <a:rPr lang="ru-RU" sz="2300" dirty="0" smtClean="0"/>
              <a:t>Вознесенское – 2,</a:t>
            </a:r>
          </a:p>
          <a:p>
            <a:r>
              <a:rPr lang="ru-RU" sz="2300" dirty="0" smtClean="0"/>
              <a:t>Выкса – 2,</a:t>
            </a:r>
          </a:p>
          <a:p>
            <a:r>
              <a:rPr lang="ru-RU" sz="2300" dirty="0" smtClean="0"/>
              <a:t>Городец – 2,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732241" y="2564904"/>
            <a:ext cx="2411760" cy="3888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30000"/>
              </a:lnSpc>
              <a:buFont typeface="Arial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Дивеево – 1, </a:t>
            </a:r>
          </a:p>
          <a:p>
            <a:pPr marL="285750" indent="-285750">
              <a:lnSpc>
                <a:spcPct val="130000"/>
              </a:lnSpc>
              <a:buFont typeface="Arial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Дзержинск -1,</a:t>
            </a:r>
          </a:p>
          <a:p>
            <a:pPr marL="285750" indent="-285750">
              <a:lnSpc>
                <a:spcPct val="130000"/>
              </a:lnSpc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Кстово </a:t>
            </a:r>
            <a:r>
              <a:rPr lang="ru-RU" sz="1600" dirty="0">
                <a:solidFill>
                  <a:schemeClr val="tx1"/>
                </a:solidFill>
              </a:rPr>
              <a:t>– </a:t>
            </a:r>
            <a:r>
              <a:rPr lang="ru-RU" sz="1600" dirty="0" smtClean="0">
                <a:solidFill>
                  <a:schemeClr val="tx1"/>
                </a:solidFill>
              </a:rPr>
              <a:t>3, </a:t>
            </a:r>
            <a:endParaRPr lang="ru-RU" sz="16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30000"/>
              </a:lnSpc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Павлово </a:t>
            </a:r>
            <a:r>
              <a:rPr lang="ru-RU" sz="1600" dirty="0">
                <a:solidFill>
                  <a:schemeClr val="tx1"/>
                </a:solidFill>
              </a:rPr>
              <a:t>– 1, </a:t>
            </a:r>
          </a:p>
          <a:p>
            <a:pPr marL="285750" indent="-285750">
              <a:lnSpc>
                <a:spcPct val="130000"/>
              </a:lnSpc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Починки </a:t>
            </a:r>
            <a:r>
              <a:rPr lang="ru-RU" sz="1600" dirty="0">
                <a:solidFill>
                  <a:schemeClr val="tx1"/>
                </a:solidFill>
              </a:rPr>
              <a:t>– 1, </a:t>
            </a:r>
          </a:p>
          <a:p>
            <a:pPr marL="285750" indent="-285750">
              <a:lnSpc>
                <a:spcPct val="130000"/>
              </a:lnSpc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Сергач - 1</a:t>
            </a:r>
            <a:endParaRPr lang="ru-RU" sz="16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30000"/>
              </a:lnSpc>
              <a:buFont typeface="Arial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Сокольское -1, </a:t>
            </a:r>
          </a:p>
          <a:p>
            <a:pPr marL="285750" indent="-285750">
              <a:lnSpc>
                <a:spcPct val="130000"/>
              </a:lnSpc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Урень </a:t>
            </a:r>
            <a:r>
              <a:rPr lang="ru-RU" sz="1600" dirty="0">
                <a:solidFill>
                  <a:schemeClr val="tx1"/>
                </a:solidFill>
              </a:rPr>
              <a:t>– 1</a:t>
            </a:r>
            <a:r>
              <a:rPr lang="ru-RU" sz="1600" dirty="0" smtClean="0">
                <a:solidFill>
                  <a:schemeClr val="tx1"/>
                </a:solidFill>
              </a:rPr>
              <a:t>,</a:t>
            </a:r>
          </a:p>
          <a:p>
            <a:pPr marL="285750" indent="-285750">
              <a:lnSpc>
                <a:spcPct val="130000"/>
              </a:lnSpc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Чкаловск - 1 </a:t>
            </a:r>
            <a:endParaRPr lang="ru-RU" sz="16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30000"/>
              </a:lnSpc>
              <a:buFont typeface="Arial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Шахунья – 5</a:t>
            </a:r>
          </a:p>
          <a:p>
            <a:pPr algn="ctr">
              <a:lnSpc>
                <a:spcPct val="13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5737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71612"/>
          </a:xfrm>
          <a:solidFill>
            <a:schemeClr val="bg2"/>
          </a:solidFill>
        </p:spPr>
        <p:txBody>
          <a:bodyPr/>
          <a:lstStyle/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Муниципальные образования, проверенные в 2018 году в соответствии с приказом МЗ НО от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15 февраля 2018 г. № 63 «Об оказании методической помощи по организации работы по профилактике ВИЧ-инфекции в Нижегородской области»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323850" y="1773238"/>
            <a:ext cx="8569325" cy="489585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«Богородская ЦРБ»,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Варнавинская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ЦРБ», «Володарская ЦРБ»,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Ковернинская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ЦРБ»,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Кстовская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ЦРБ»,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Кулебакская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ЦРБ»,    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Лукояновская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ЦРБ», «Первомайская ЦРБ»,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Сокольская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ЦРБ»,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Уразовская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ЦРБ»,    «Чкаловская ЦРБ»,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Шатковская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ЦРБ».</a:t>
            </a:r>
          </a:p>
          <a:p>
            <a:pPr>
              <a:buFont typeface="Arial" charset="0"/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Охват тестированием на ВИЧ, диспансеризация, лечение, смертность</a:t>
            </a:r>
          </a:p>
          <a:p>
            <a:pPr>
              <a:buFont typeface="Arial" charset="0"/>
              <a:buNone/>
            </a:pP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По итогам 2018 года целевые показатели достигнуты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Кстовская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ЦРБ»,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Лукояновская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ЦРБ»,                 «Чкаловская ЦРБ»,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Шатковская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ЦРБ».</a:t>
            </a:r>
          </a:p>
        </p:txBody>
      </p:sp>
    </p:spTree>
    <p:extLst>
      <p:ext uri="{BB962C8B-B14F-4D97-AF65-F5344CB8AC3E}">
        <p14:creationId xmlns:p14="http://schemas.microsoft.com/office/powerpoint/2010/main" xmlns="" val="260227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491566" cy="836712"/>
          </a:xfrm>
          <a:solidFill>
            <a:schemeClr val="bg2"/>
          </a:solidFill>
        </p:spPr>
        <p:txBody>
          <a:bodyPr/>
          <a:lstStyle/>
          <a:p>
            <a:pPr algn="ctr"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Основные нарушения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9144000" cy="6143644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514350" indent="-514350">
              <a:spcBef>
                <a:spcPts val="0"/>
              </a:spcBef>
              <a:spcAft>
                <a:spcPts val="0"/>
              </a:spcAft>
              <a:buFont typeface="Calibri" pitchFamily="34" charset="0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Отсутствует План мероприятий по противодействию распространению ВИЧ с использованием индикаторов в соответствии с «дорожной картой».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Font typeface="Calibri" pitchFamily="34" charset="0"/>
              <a:buAutoNum type="arabicPeriod"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Дерматовенерологи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обследуют 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соответствии со Стандартами оказания медицинской помощи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больных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ИППП. При заболеваниях кожи больные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обследуются.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Font typeface="Calibri" pitchFamily="34" charset="0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 подозрении на наркоманию обследования на ВИЧ не проводятся. 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Font typeface="Calibri" pitchFamily="34" charset="0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Лица, злоупотребляющие алкоголем, обследуются недостаточно (алкоголь и курение относятся к зависимостям).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Font typeface="Calibri" pitchFamily="34" charset="0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Дети и подростки по клиническим и эпидемиологическим показаниям не обследуются.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Font typeface="Calibri" pitchFamily="34" charset="0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тсутствует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учет больных хроническими гепатитами,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четкого понимания, какое количество больных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подлежит обследованию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ВИЧ в этой группе.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Font typeface="Calibri" pitchFamily="34" charset="0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Задолженность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 эпидемиологическому расследованию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за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2015-2017г.г. 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Font typeface="Calibri" pitchFamily="34" charset="0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2018 году, обследовано 13 289 мужчин - половых партнеров беременных.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Для справки – число новорожденных в 2018 г  - 35 000, т.е. охват тестированием  половых партнеров беременных составил лишь 38%.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9.      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Химиопрофилактика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туберкулеза у больных ВИЧ-инфекцией не организована.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10.      Не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организована доставка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крови больных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 и ВН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11.      Не направляются посмертные эпикризы и патологоанатомические заключения в установленные нормативными документами сроки.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12.       Отсутствует взаимодействие между доверенным врачом 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врачом-инфекционистом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984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  <a:solidFill>
            <a:schemeClr val="bg2"/>
          </a:solidFill>
        </p:spPr>
        <p:txBody>
          <a:bodyPr/>
          <a:lstStyle/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Муниципальные образования, запланированные для проверок в 2019 году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>
          <a:xfrm>
            <a:off x="250825" y="1628775"/>
            <a:ext cx="8642350" cy="5068888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80000"/>
              </a:lnSpc>
              <a:buFont typeface="Arial" charset="0"/>
              <a:buAutoNum type="arabicPeriod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 плану заседаний МВК – </a:t>
            </a:r>
          </a:p>
          <a:p>
            <a:pPr marL="514350" indent="-514350">
              <a:lnSpc>
                <a:spcPct val="80000"/>
              </a:lnSpc>
              <a:buFont typeface="Arial" charset="0"/>
              <a:buNone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Балахнинский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 Володарский </a:t>
            </a:r>
          </a:p>
          <a:p>
            <a:pPr marL="514350" indent="-514350">
              <a:lnSpc>
                <a:spcPct val="80000"/>
              </a:lnSpc>
              <a:buFont typeface="Arial" charset="0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районы</a:t>
            </a:r>
          </a:p>
          <a:p>
            <a:pPr marL="514350" indent="-514350">
              <a:lnSpc>
                <a:spcPct val="80000"/>
              </a:lnSpc>
              <a:buFont typeface="Arial" charset="0"/>
              <a:buNone/>
            </a:pP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80000"/>
              </a:lnSpc>
              <a:buFont typeface="Arial" charset="0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2. По плану выездов – </a:t>
            </a:r>
          </a:p>
          <a:p>
            <a:pPr marL="514350" indent="-514350">
              <a:lnSpc>
                <a:spcPct val="80000"/>
              </a:lnSpc>
              <a:buFont typeface="Arial" charset="0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Ардатов,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ББолдино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514350" indent="-514350">
              <a:lnSpc>
                <a:spcPct val="80000"/>
              </a:lnSpc>
              <a:buFont typeface="Arial" charset="0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Вача, Вознесенское, </a:t>
            </a:r>
          </a:p>
          <a:p>
            <a:pPr marL="514350" indent="-514350">
              <a:lnSpc>
                <a:spcPct val="80000"/>
              </a:lnSpc>
              <a:buFont typeface="Arial" charset="0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Пильна, Починки, </a:t>
            </a:r>
          </a:p>
          <a:p>
            <a:pPr marL="514350" indent="-514350">
              <a:lnSpc>
                <a:spcPct val="80000"/>
              </a:lnSpc>
              <a:buFont typeface="Arial" charset="0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Сеченово, Сосновское, </a:t>
            </a:r>
          </a:p>
          <a:p>
            <a:pPr marL="514350" indent="-514350">
              <a:lnSpc>
                <a:spcPct val="80000"/>
              </a:lnSpc>
              <a:buFont typeface="Arial" charset="0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Тонкино, Тоншаево, </a:t>
            </a:r>
          </a:p>
          <a:p>
            <a:pPr marL="514350" indent="-514350">
              <a:lnSpc>
                <a:spcPct val="80000"/>
              </a:lnSpc>
              <a:buFont typeface="Arial" charset="0"/>
              <a:buNone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Шаранга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Шахунья </a:t>
            </a:r>
          </a:p>
        </p:txBody>
      </p:sp>
      <p:pic>
        <p:nvPicPr>
          <p:cNvPr id="26628" name="Picture 4" descr="C:\Users\Лазурит1\Documents\презентации\VITA (блог Згурської Тетяни)_ весёлые 3d человечки, для Ваших презентаций, объявлений, открыток, поздравлений)))_files\stick_figure_5 (1) (1)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219325"/>
            <a:ext cx="3816350" cy="423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3424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668072" cy="1143000"/>
          </a:xfrm>
          <a:solidFill>
            <a:schemeClr val="bg2"/>
          </a:solidFill>
        </p:spPr>
        <p:txBody>
          <a:bodyPr/>
          <a:lstStyle/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Муниципальные образования, достигшие целевых показателей Стратегии в 2018 году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1" name="Объект 3"/>
          <p:cNvSpPr>
            <a:spLocks noGrp="1"/>
          </p:cNvSpPr>
          <p:nvPr>
            <p:ph idx="1"/>
          </p:nvPr>
        </p:nvSpPr>
        <p:spPr>
          <a:xfrm>
            <a:off x="1115616" y="1681163"/>
            <a:ext cx="7056784" cy="4556149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Бутурлинский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Вознесенский</a:t>
            </a:r>
          </a:p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Княгининский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Лукояновский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Лысковский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Пильнинский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Тонкинский</a:t>
            </a:r>
          </a:p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Шарангский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2" name="Picture 2" descr="C:\Users\Лазурит1\Documents\презентации\VITA (блог Згурської Тетяни)_ весёлые 3d человечки, для Ваших презентаций, объявлений, открыток, поздравлений)))_files\55011641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9" y="2420938"/>
            <a:ext cx="4248471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483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667011" cy="720081"/>
          </a:xfrm>
        </p:spPr>
        <p:txBody>
          <a:bodyPr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Таким образом, по сравнению с 2017 годом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8496944" cy="5472607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ru-RU" dirty="0" smtClean="0"/>
              <a:t>1.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Отмечена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положительная динамика по следующим направлениям: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улучшились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показатели охвата беременных диспансерным наблюдением	с 91,0% в 2017 году до 96,9% в 2018,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улучшились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показатели охвата беременных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химиопрофилактикой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	 с 90,1% в 2017 до 93,5% в 2018,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число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вновь выявленных детей, инфицировавшихся ВИЧ при перинатальном контакте, из числа рожденных в текущем году, соответствует этому показателю 2017 года (7 детей). Однако относительные показатели  улучшились -  с 2,1% до 1,9%.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повысился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удельный вес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родоразрешений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методом кесарева сечения по эпидемическим показаниям - с 80,4% случаев из необходимых в 2017 году до 85,7% в 2018.</a:t>
            </a: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2. В то же время по ряду показателей ситуация остается неудовлетворительной: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снизилась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доля рожениц, охваченных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химиопрофилактикой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родах с 96,9% до 96,3%, что может быть связано с отказами беременных в дородовой госпитализации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20 медицинских организациях Нижегородской области обследовано менее 50% половых партнеров беременных,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сохраняются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нарушения в организации диспансеризации детей с перинатальным контактом по ВИЧ-инфекции и детей больных ВИЧ-инфекцией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6728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260649"/>
            <a:ext cx="7125113" cy="792088"/>
          </a:xfrm>
        </p:spPr>
        <p:txBody>
          <a:bodyPr/>
          <a:lstStyle/>
          <a:p>
            <a:pPr algn="ctr"/>
            <a:r>
              <a:rPr lang="ru-RU" b="1" dirty="0" smtClean="0"/>
              <a:t>Проблемы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712968" cy="5616623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Усилить контроль за явкой беременных  в центр СПИД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Контроль за приемом ХП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Контроль за обследованием – вирусная нагрузка на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34-36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неделе. При невозможности беременной явиться в центр СПИД, организовать забор крови в МО, организовать доставку препаратов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 поступлении на роды необследованных и не состоявших на учете в ЖК – проведение ХП в полном объеме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Исключение грудного вскармливания до получения результата на ВИЧ из центра СПИД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Забор крови на ПЦР ВИЧ у новорожденного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Обеспечение новорожденного заменителями грудного молока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6088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404664"/>
            <a:ext cx="8568952" cy="6264695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Заполняйте Извещения по форме 309-у максимально подробно! Соблюдайте сроки!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Указывайте причину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непроведения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того или иного мероприятия!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наличии отказов на различных  этапах наблюдения сразу присылайте копии!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невозможности беременной приехать в центра СПИД (отказ по причине отсутствия материальных средств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возможно заочное назначение ХП с участием доверенного врача территории!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Будьте в контакте с гинекологами центра СПИД!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Извещайте нас о любых проблемах!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отказе беременной от наблюдения  необходимо информировать правоохранительные органы и органы опеки и социальной защиты населения - угроза жизни ребенку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2289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9"/>
            <a:ext cx="8856984" cy="1152128"/>
          </a:xfrm>
        </p:spPr>
        <p:txBody>
          <a:bodyPr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Задачи медицинских организаций, оказывающих акушерско-гинекологическую помощь, на 2019 год: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856984" cy="5472609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 fontScale="77500" lnSpcReduction="20000"/>
          </a:bodyPr>
          <a:lstStyle/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Максимальный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охват беременных, планирующих завершение беременности родами, диспансерным наблюдением.</a:t>
            </a:r>
          </a:p>
          <a:p>
            <a:pPr lvl="0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Обследование беременных на ВИЧ-инфекцию в декретированные сроки (при постановке на учет и в 3 триместре) и при наличии клинических показаний.</a:t>
            </a:r>
          </a:p>
          <a:p>
            <a:pPr lvl="0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При выявлении беременности у ВИЧ-позитивной женщины обеспечение контролируемой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химиопрофилактики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вертикальной передачи ВИЧ в полном объеме с обследованием на количество вируса (вирусная нагрузка) в соответствии с действующими рекомендациями.</a:t>
            </a:r>
          </a:p>
          <a:p>
            <a:pPr lvl="0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При первичном выявлении ВИЧ у беременной – проведение профилактических и противоэпидемических мероприятий в соответствии с нормативными документами, в том числе проведение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химиопрофилактики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вертикальной передачи ВИЧ.</a:t>
            </a:r>
          </a:p>
          <a:p>
            <a:pPr lvl="0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Обследование на ВИЧ-инфекцию половых партнеров всех беременных, планирующих роды (СП 3.1.5.2826-10 «Профилактика ВИЧ-инфекции»).</a:t>
            </a:r>
          </a:p>
          <a:p>
            <a:pPr lvl="0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Обеспечение дородовой госпитализации ВИЧ-инфицированных беременных в 38 недель.</a:t>
            </a:r>
          </a:p>
          <a:p>
            <a:pPr lvl="0"/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Родоразрешение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беременных кесаревым сечением при вирусной нагрузке более 58 копий/мл и при неизвестной вирусной нагрузке ВИЧ.</a:t>
            </a:r>
          </a:p>
          <a:p>
            <a:pPr lvl="0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Исключение грудного вскармливания детям, рожденным ВИЧ-инфицированными матерями.</a:t>
            </a:r>
          </a:p>
          <a:p>
            <a:pPr lvl="0"/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Химиопрофилактика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всем детям, рожденным ВИЧ-инфицированными матерями. </a:t>
            </a:r>
          </a:p>
          <a:p>
            <a:pPr lvl="0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Обследование детей с перинатальным контактом по ВИЧ в сроки, регламентированные нормативными документами</a:t>
            </a:r>
          </a:p>
        </p:txBody>
      </p:sp>
    </p:spTree>
    <p:extLst>
      <p:ext uri="{BB962C8B-B14F-4D97-AF65-F5344CB8AC3E}">
        <p14:creationId xmlns:p14="http://schemas.microsoft.com/office/powerpoint/2010/main" xmlns="" val="213733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гинекологи\пед и гин\презнт\для гин\1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5557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668072" cy="850106"/>
          </a:xfrm>
          <a:solidFill>
            <a:schemeClr val="bg2"/>
          </a:solidFill>
        </p:spPr>
        <p:txBody>
          <a:bodyPr/>
          <a:lstStyle/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Стандарты медицинской помощи больным ВИЧ-инфекцией</a:t>
            </a:r>
            <a:r>
              <a:rPr lang="ru-RU" sz="2400" b="1" dirty="0" smtClean="0"/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утверждены приказами МЗ РФ от 20.11.2018  (7)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1438"/>
            <a:ext cx="8856984" cy="532765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№ 796н «Об утверждении стандарта первичной медико-санитарной помощи при болезни, вызванной вирусом иммунодефицита человека (ВИЧ) (обследование в целях установления диагноза и подготовки к лечению)», </a:t>
            </a:r>
          </a:p>
          <a:p>
            <a:pPr>
              <a:lnSpc>
                <a:spcPct val="8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№ 797н «Об утверждении стандарта первичной медико-санитарной помощи при болезни, вызванной вирусом иммунодефицита человека (ВИЧ) (предпочтительная антиретровирусная терапия первого ряда)», </a:t>
            </a:r>
          </a:p>
          <a:p>
            <a:pPr>
              <a:lnSpc>
                <a:spcPct val="8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№ 798н «Об утверждении стандарта первичной медико-санитарной помощи при болезни, вызванной вирусом иммунодефицита человека (ВИЧ) (альтернативная антиретровирусная терапия первого ряда)», </a:t>
            </a:r>
          </a:p>
          <a:p>
            <a:pPr>
              <a:lnSpc>
                <a:spcPct val="8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№ 799н «Об утверждении стандарта первичной медико-санитарной помощи при болезни, вызванной вирусом иммунодефицита человека (ВИЧ) (особые случая антиретровирусной терапии первого ряда)», </a:t>
            </a:r>
          </a:p>
          <a:p>
            <a:pPr>
              <a:lnSpc>
                <a:spcPct val="8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№ 800н «Об утверждении стандарта первичной медико-санитарной помощи при болезни, вызванной вирусом иммунодефицита человека (ВИЧ) (предпочтительная антиретровирусная терапия второго ряда)», </a:t>
            </a:r>
          </a:p>
          <a:p>
            <a:pPr>
              <a:lnSpc>
                <a:spcPct val="8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№ 801н «Об утверждении стандарта первичной медико-санитарной помощи при болезни, вызванной вирусом иммунодефицита человека (ВИЧ) (альтернативная антиретровирусная терапия второго ряда)», </a:t>
            </a:r>
          </a:p>
          <a:p>
            <a:pPr>
              <a:lnSpc>
                <a:spcPct val="8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№ 802н «Об утверждении стандарта первичной медико-санитарной помощи при болезни, вызванной вирусом иммунодефицита человека (ВИЧ) (антиретровирусная терапия третьего ряда)» </a:t>
            </a:r>
          </a:p>
        </p:txBody>
      </p:sp>
    </p:spTree>
    <p:extLst>
      <p:ext uri="{BB962C8B-B14F-4D97-AF65-F5344CB8AC3E}">
        <p14:creationId xmlns:p14="http://schemas.microsoft.com/office/powerpoint/2010/main" xmlns="" val="281403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ocuments\презентации\24700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275" y="514350"/>
            <a:ext cx="8553450" cy="58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8538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7"/>
            <a:ext cx="8496944" cy="720080"/>
          </a:xfrm>
        </p:spPr>
        <p:txBody>
          <a:bodyPr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Действующие нормативные документы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424936" cy="5328591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Клинические Протоколы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«Применение антиретровирусных препаратов в комплексе мер, направленных на профилактику передачи ВИЧ от матери ребенку» (2017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Методические рекомендации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«Раннее выявление ВИЧ-инфекции у детей» (2018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министерства здравоохранения Нижегородской области № 3156 от 01.07.2015 «О совершенствовании организации профилактики перинатального инфицирования ВИЧ, диспансеризации детей больных ВИЧ-инфекцией и детей с перинатальным контактом по ВИЧ-инфекции в Нижегородской области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приказ министерства здравоохранения Нижегородской области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19.06.2018 № 288 «Об утверждении плана мероприятий по снижению заболеваемости ВИЧ-инфекцией детей в Нижегородской области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906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957" y="188640"/>
            <a:ext cx="8752531" cy="576064"/>
          </a:xfrm>
          <a:solidFill>
            <a:schemeClr val="bg2"/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Новые нормативные документы 2019 года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07505" y="692696"/>
            <a:ext cx="8884096" cy="6049417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457200" indent="-457200">
              <a:lnSpc>
                <a:spcPct val="80000"/>
              </a:lnSpc>
              <a:buFont typeface="Arial" charset="0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Приказ министерства здравоохранения Нижегородской области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от 30.01.2019 №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Сл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315-15848/19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«Об оказании методической помощи по организации работы по профилактике ВИЧ-инфекции на 2019 год»</a:t>
            </a:r>
          </a:p>
          <a:p>
            <a:pPr marL="457200" indent="-457200">
              <a:lnSpc>
                <a:spcPct val="80000"/>
              </a:lnSpc>
              <a:buFont typeface="Arial" charset="0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Приказ министерства здравоохранения Нижегородской области и  Управления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Роспотребнадзора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 Нижегородской области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от 20.02.2019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№315-103-19П/од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14-о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повышении эффективности мероприятий, направленных на профилактику, диагностику, лечение ВИЧ-инфекции и гепатитов В и С («дорожная карта»), в 2019 году»</a:t>
            </a:r>
          </a:p>
          <a:p>
            <a:pPr marL="457200" indent="-457200" eaLnBrk="1" hangingPunct="1">
              <a:lnSpc>
                <a:spcPct val="80000"/>
              </a:lnSpc>
              <a:buFont typeface="Arial" charset="0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Приказ министерства здравоохранения Нижегородской области и  Управления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Роспотребнадзора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 Нижегородской области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 14.03.2019 № 315-157/19П/од – 20-о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«Об утверждении алгоритма противоэпидемических, профилактических мероприятий, диспансерного наблюдения больных ВИЧ-инфекцией в Нижегородской области»</a:t>
            </a:r>
          </a:p>
          <a:p>
            <a:pPr marL="457200" indent="-457200" eaLnBrk="1" hangingPunct="1">
              <a:lnSpc>
                <a:spcPct val="80000"/>
              </a:lnSpc>
              <a:buFont typeface="Arial" charset="0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Приказ министерства здравоохранения Нижегородской области и  Управления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Роспотребнадзора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 Нижегородской области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 28.02.2019  №315-128/19п/од/16-о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«Об организации выявления и профилактики туберкулеза у больных ВИЧ-инфекцией в Нижегородской области»</a:t>
            </a:r>
            <a:endParaRPr lang="ru-RU" sz="1900" dirty="0"/>
          </a:p>
          <a:p>
            <a:pPr marL="457200" indent="-457200">
              <a:lnSpc>
                <a:spcPct val="80000"/>
              </a:lnSpc>
              <a:buFont typeface="Arial" charset="0"/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Приказ министерства здравоохранения Нижегородской области и  Управления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Роспотребнадзора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по Нижегородской области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 14.03.2019 №315-156/19П/од/21-о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«О совершенствовании профилактических и противоэпидемических  мероприятий, направленных на предупреждение инфицирования ВИЧ при оказании медицинской помощи»</a:t>
            </a:r>
          </a:p>
        </p:txBody>
      </p:sp>
    </p:spTree>
    <p:extLst>
      <p:ext uri="{BB962C8B-B14F-4D97-AF65-F5344CB8AC3E}">
        <p14:creationId xmlns:p14="http://schemas.microsoft.com/office/powerpoint/2010/main" xmlns="" val="348328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7"/>
            <a:ext cx="8072466" cy="1428760"/>
          </a:xfrm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8 июня 2016 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</a:rPr>
              <a:t>года в 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Нью-Йорке 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</a:rPr>
              <a:t>Генеральной 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ассамблеей 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</a:rPr>
              <a:t>ООН 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принята 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</a:rPr>
              <a:t>Политическая 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декларация: 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</a:rPr>
              <a:t>ускоренными темпами 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к прекращению 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</a:rPr>
              <a:t>эпидемии СПИДа к 2030 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году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– </a:t>
            </a:r>
            <a:b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 «Стратегия ускорения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</a:rPr>
              <a:t>» </a:t>
            </a:r>
          </a:p>
        </p:txBody>
      </p:sp>
      <p:sp>
        <p:nvSpPr>
          <p:cNvPr id="921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9220" name="Picture 2" descr="C:\Users\Администратор\Documents\открытки\стратегия воз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784" y="1857364"/>
            <a:ext cx="884526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3"/>
            <a:ext cx="9144000" cy="648072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Целевые показатели Стратегии на 2019-2020 </a:t>
            </a:r>
            <a:r>
              <a:rPr lang="ru-RU" sz="2400" b="1" dirty="0" err="1" smtClean="0">
                <a:solidFill>
                  <a:schemeClr val="tx1"/>
                </a:solidFill>
                <a:latin typeface="+mn-lt"/>
              </a:rPr>
              <a:t>г.г</a:t>
            </a:r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.</a:t>
            </a:r>
            <a:endParaRPr lang="ru-RU" sz="2400" b="1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82148745"/>
              </p:ext>
            </p:extLst>
          </p:nvPr>
        </p:nvGraphicFramePr>
        <p:xfrm>
          <a:off x="64071" y="908720"/>
          <a:ext cx="8972425" cy="5840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96654"/>
                <a:gridCol w="881780"/>
                <a:gridCol w="1175687"/>
                <a:gridCol w="1028727"/>
                <a:gridCol w="889577"/>
              </a:tblGrid>
              <a:tr h="59953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Целевой показатель (%)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04" marB="45704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2018</a:t>
                      </a: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план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04" marB="45704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2018</a:t>
                      </a: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факт</a:t>
                      </a:r>
                    </a:p>
                  </a:txBody>
                  <a:tcPr marL="91431" marR="91431" marT="45704" marB="45704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2019</a:t>
                      </a:r>
                    </a:p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04" marB="45704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2020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04" marB="45704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2506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1. Охват населения обследованием на ВИЧ-инфекцию </a:t>
                      </a:r>
                      <a:endParaRPr lang="ru-RU" sz="1600" dirty="0"/>
                    </a:p>
                  </a:txBody>
                  <a:tcPr marL="91431" marR="9143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22,0</a:t>
                      </a:r>
                      <a:endParaRPr lang="ru-RU" sz="1600" b="1" dirty="0"/>
                    </a:p>
                  </a:txBody>
                  <a:tcPr marL="91431" marR="9143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24,7</a:t>
                      </a:r>
                      <a:endParaRPr lang="ru-RU" sz="1600" b="1" dirty="0"/>
                    </a:p>
                  </a:txBody>
                  <a:tcPr marL="91431" marR="9143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23,0</a:t>
                      </a:r>
                      <a:endParaRPr lang="ru-RU" sz="1600" b="1" dirty="0"/>
                    </a:p>
                  </a:txBody>
                  <a:tcPr marL="91431" marR="9143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24,0</a:t>
                      </a:r>
                      <a:endParaRPr lang="ru-RU" sz="1600" b="1" dirty="0"/>
                    </a:p>
                  </a:txBody>
                  <a:tcPr marL="91431" marR="91431" marT="45704" marB="45704"/>
                </a:tc>
              </a:tr>
              <a:tr h="62506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2. Охват диспансерным наблюдением от числа подлежащих</a:t>
                      </a:r>
                      <a:r>
                        <a:rPr lang="ru-RU" sz="1600" baseline="0" dirty="0" smtClean="0"/>
                        <a:t> </a:t>
                      </a:r>
                      <a:endParaRPr lang="ru-RU" sz="1600" dirty="0"/>
                    </a:p>
                  </a:txBody>
                  <a:tcPr marL="91431" marR="9143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79,5</a:t>
                      </a:r>
                      <a:endParaRPr lang="ru-RU" sz="1600" b="1" dirty="0"/>
                    </a:p>
                  </a:txBody>
                  <a:tcPr marL="91431" marR="9143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87,9</a:t>
                      </a:r>
                      <a:endParaRPr lang="ru-RU" sz="1600" b="1" dirty="0"/>
                    </a:p>
                  </a:txBody>
                  <a:tcPr marL="91431" marR="9143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84,7</a:t>
                      </a:r>
                    </a:p>
                    <a:p>
                      <a:pPr algn="ctr"/>
                      <a:r>
                        <a:rPr lang="ru-RU" sz="1600" b="1" i="1" dirty="0" smtClean="0"/>
                        <a:t>90,0</a:t>
                      </a:r>
                      <a:endParaRPr lang="ru-RU" sz="1600" b="1" i="1" dirty="0"/>
                    </a:p>
                  </a:txBody>
                  <a:tcPr marL="91431" marR="9143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90,0</a:t>
                      </a:r>
                    </a:p>
                    <a:p>
                      <a:pPr algn="ctr"/>
                      <a:r>
                        <a:rPr lang="ru-RU" sz="1600" b="1" i="1" dirty="0" smtClean="0"/>
                        <a:t>95,0</a:t>
                      </a:r>
                      <a:endParaRPr lang="ru-RU" sz="1600" b="1" i="1" dirty="0"/>
                    </a:p>
                  </a:txBody>
                  <a:tcPr marL="91431" marR="91431" marT="45704" marB="45704"/>
                </a:tc>
              </a:tr>
              <a:tr h="52265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3. Охват антиретровирусной терапией</a:t>
                      </a:r>
                      <a:endParaRPr lang="ru-RU" sz="1600" dirty="0"/>
                    </a:p>
                  </a:txBody>
                  <a:tcPr marL="91431" marR="91431" marT="45704" marB="45704"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</a:txBody>
                  <a:tcPr marL="91431" marR="91431" marT="45704" marB="45704"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</a:txBody>
                  <a:tcPr marL="91431" marR="91431" marT="45704" marB="45704"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</a:txBody>
                  <a:tcPr marL="91431" marR="91431" marT="45704" marB="45704"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</a:txBody>
                  <a:tcPr marL="91431" marR="91431" marT="45704" marB="45704"/>
                </a:tc>
              </a:tr>
              <a:tr h="62506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От числа выявленных (подлежащих диспансерному наблюдению) </a:t>
                      </a:r>
                      <a:endParaRPr lang="ru-RU" sz="1600" dirty="0"/>
                    </a:p>
                  </a:txBody>
                  <a:tcPr marL="91431" marR="9143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34,3</a:t>
                      </a:r>
                      <a:endParaRPr lang="ru-RU" sz="1600" b="1" dirty="0"/>
                    </a:p>
                  </a:txBody>
                  <a:tcPr marL="91431" marR="9143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53,0</a:t>
                      </a:r>
                      <a:endParaRPr lang="ru-RU" sz="1600" b="1" dirty="0"/>
                    </a:p>
                  </a:txBody>
                  <a:tcPr marL="91431" marR="9143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36,3</a:t>
                      </a:r>
                      <a:endParaRPr lang="ru-RU" sz="1600" b="1" dirty="0"/>
                    </a:p>
                  </a:txBody>
                  <a:tcPr marL="91431" marR="9143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38,3</a:t>
                      </a:r>
                      <a:endParaRPr lang="ru-RU" sz="1600" b="1" dirty="0"/>
                    </a:p>
                  </a:txBody>
                  <a:tcPr marL="91431" marR="91431" marT="45704" marB="45704"/>
                </a:tc>
              </a:tr>
              <a:tr h="62506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От числа состоящих на диспансерном наблюдении </a:t>
                      </a:r>
                      <a:endParaRPr lang="ru-RU" sz="1600" dirty="0"/>
                    </a:p>
                  </a:txBody>
                  <a:tcPr marL="91431" marR="9143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48,0 </a:t>
                      </a:r>
                    </a:p>
                    <a:p>
                      <a:pPr algn="ctr"/>
                      <a:r>
                        <a:rPr lang="ru-RU" sz="1600" b="1" i="1" dirty="0" smtClean="0"/>
                        <a:t>60,0</a:t>
                      </a:r>
                      <a:endParaRPr lang="ru-RU" sz="1600" b="1" i="1" dirty="0"/>
                    </a:p>
                  </a:txBody>
                  <a:tcPr marL="91431" marR="9143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60,3</a:t>
                      </a:r>
                      <a:endParaRPr lang="ru-RU" sz="1600" b="1" dirty="0"/>
                    </a:p>
                  </a:txBody>
                  <a:tcPr marL="91431" marR="9143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52,0</a:t>
                      </a:r>
                    </a:p>
                    <a:p>
                      <a:pPr algn="ctr"/>
                      <a:r>
                        <a:rPr lang="ru-RU" sz="1600" b="1" i="1" dirty="0" smtClean="0"/>
                        <a:t>65,0</a:t>
                      </a:r>
                      <a:endParaRPr lang="ru-RU" sz="1600" b="1" i="1" dirty="0"/>
                    </a:p>
                  </a:txBody>
                  <a:tcPr marL="91431" marR="9143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56,0</a:t>
                      </a:r>
                    </a:p>
                    <a:p>
                      <a:pPr algn="ctr"/>
                      <a:r>
                        <a:rPr lang="ru-RU" sz="1600" b="1" i="1" dirty="0" smtClean="0"/>
                        <a:t>70,0</a:t>
                      </a:r>
                      <a:endParaRPr lang="ru-RU" sz="1600" b="1" i="1" dirty="0"/>
                    </a:p>
                  </a:txBody>
                  <a:tcPr marL="91431" marR="91431" marT="45704" marB="45704"/>
                </a:tc>
              </a:tr>
              <a:tr h="40547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4. Охват ППМР</a:t>
                      </a:r>
                      <a:endParaRPr lang="ru-RU" sz="1600" dirty="0"/>
                    </a:p>
                  </a:txBody>
                  <a:tcPr marL="91431" marR="91431" marT="45704" marB="45704"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</a:txBody>
                  <a:tcPr marL="91431" marR="91431" marT="45704" marB="45704"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</a:txBody>
                  <a:tcPr marL="91431" marR="91431" marT="45704" marB="45704"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</a:txBody>
                  <a:tcPr marL="91431" marR="91431" marT="45704" marB="45704"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</a:txBody>
                  <a:tcPr marL="91431" marR="91431" marT="45704" marB="45704"/>
                </a:tc>
              </a:tr>
              <a:tr h="54402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Охват беременных </a:t>
                      </a:r>
                      <a:r>
                        <a:rPr lang="ru-RU" sz="1600" dirty="0" err="1" smtClean="0"/>
                        <a:t>химиопрофилактикой</a:t>
                      </a:r>
                      <a:r>
                        <a:rPr lang="ru-RU" sz="1600" dirty="0" smtClean="0"/>
                        <a:t> </a:t>
                      </a:r>
                      <a:endParaRPr lang="ru-RU" sz="1600" dirty="0"/>
                    </a:p>
                  </a:txBody>
                  <a:tcPr marL="91431" marR="9143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93,0</a:t>
                      </a:r>
                      <a:endParaRPr lang="ru-RU" sz="1600" b="1" dirty="0"/>
                    </a:p>
                  </a:txBody>
                  <a:tcPr marL="91431" marR="9143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93,5</a:t>
                      </a:r>
                      <a:endParaRPr lang="ru-RU" sz="1600" b="1" dirty="0"/>
                    </a:p>
                  </a:txBody>
                  <a:tcPr marL="91431" marR="9143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94,0</a:t>
                      </a:r>
                      <a:endParaRPr lang="ru-RU" sz="1600" b="1" dirty="0"/>
                    </a:p>
                  </a:txBody>
                  <a:tcPr marL="91431" marR="9143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95,9</a:t>
                      </a:r>
                      <a:endParaRPr lang="ru-RU" sz="1600" b="1" dirty="0"/>
                    </a:p>
                  </a:txBody>
                  <a:tcPr marL="91431" marR="91431" marT="45704" marB="45704"/>
                </a:tc>
              </a:tr>
              <a:tr h="40547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Охват </a:t>
                      </a:r>
                      <a:r>
                        <a:rPr lang="ru-RU" sz="1600" dirty="0" err="1" smtClean="0"/>
                        <a:t>химиопрофилактикой</a:t>
                      </a:r>
                      <a:r>
                        <a:rPr lang="ru-RU" sz="1600" dirty="0" smtClean="0"/>
                        <a:t> в родах </a:t>
                      </a:r>
                      <a:endParaRPr lang="ru-RU" sz="1600" dirty="0"/>
                    </a:p>
                  </a:txBody>
                  <a:tcPr marL="91431" marR="9143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94,0</a:t>
                      </a:r>
                      <a:endParaRPr lang="ru-RU" sz="1600" b="1" dirty="0"/>
                    </a:p>
                  </a:txBody>
                  <a:tcPr marL="91431" marR="9143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96,3</a:t>
                      </a:r>
                      <a:endParaRPr lang="ru-RU" sz="1600" b="1" dirty="0"/>
                    </a:p>
                  </a:txBody>
                  <a:tcPr marL="91431" marR="9143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94,5</a:t>
                      </a:r>
                      <a:endParaRPr lang="ru-RU" sz="1600" b="1" dirty="0"/>
                    </a:p>
                  </a:txBody>
                  <a:tcPr marL="91431" marR="9143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95,0</a:t>
                      </a:r>
                      <a:endParaRPr lang="ru-RU" sz="1600" b="1" dirty="0"/>
                    </a:p>
                  </a:txBody>
                  <a:tcPr marL="91431" marR="91431" marT="45704" marB="45704"/>
                </a:tc>
              </a:tr>
              <a:tr h="8147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Охват </a:t>
                      </a:r>
                      <a:r>
                        <a:rPr lang="ru-RU" sz="1600" dirty="0" err="1" smtClean="0"/>
                        <a:t>химиопрофилактикой</a:t>
                      </a:r>
                      <a:r>
                        <a:rPr lang="ru-RU" sz="1600" dirty="0" smtClean="0"/>
                        <a:t> новорожденных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проведена - ГБУЗНО «ГКБ №40», «Выксунская ЦРБ»)</a:t>
                      </a:r>
                    </a:p>
                  </a:txBody>
                  <a:tcPr marL="91431" marR="9143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99,7</a:t>
                      </a:r>
                      <a:endParaRPr lang="ru-RU" sz="1600" b="1" dirty="0"/>
                    </a:p>
                  </a:txBody>
                  <a:tcPr marL="91431" marR="9143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99,4</a:t>
                      </a:r>
                      <a:endParaRPr lang="ru-RU" sz="1600" b="1" dirty="0"/>
                    </a:p>
                  </a:txBody>
                  <a:tcPr marL="91431" marR="91431" marT="45704" marB="45704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90,0</a:t>
                      </a:r>
                      <a:endParaRPr lang="ru-RU" sz="1600" b="1" dirty="0"/>
                    </a:p>
                  </a:txBody>
                  <a:tcPr marL="91431" marR="9143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99,9</a:t>
                      </a:r>
                      <a:endParaRPr lang="ru-RU" sz="1600" b="1" dirty="0"/>
                    </a:p>
                  </a:txBody>
                  <a:tcPr marL="91431" marR="91431" marT="45704" marB="4570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9212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1"/>
            <a:ext cx="8064896" cy="288031"/>
          </a:xfrm>
        </p:spPr>
        <p:txBody>
          <a:bodyPr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Итоги в 2018 году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620688"/>
            <a:ext cx="8572560" cy="6120680"/>
          </a:xfrm>
          <a:solidFill>
            <a:schemeClr val="bg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sz="2000" dirty="0" smtClean="0"/>
          </a:p>
          <a:p>
            <a:endParaRPr lang="ru-RU" sz="2000" dirty="0"/>
          </a:p>
          <a:p>
            <a:pPr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endParaRPr lang="ru-RU" sz="5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Родами </a:t>
            </a: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завершилась беременность у 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356  </a:t>
            </a:r>
            <a:r>
              <a:rPr lang="ru-RU" sz="6400" b="1" dirty="0" err="1">
                <a:latin typeface="Times New Roman" pitchFamily="18" charset="0"/>
                <a:cs typeface="Times New Roman" pitchFamily="18" charset="0"/>
              </a:rPr>
              <a:t>ВИЧ-позитивных</a:t>
            </a: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6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одилось 357 </a:t>
            </a: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живых 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детей, </a:t>
            </a: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в том числе 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1 двойня</a:t>
            </a:r>
          </a:p>
          <a:p>
            <a:pPr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344 </a:t>
            </a: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беременных (96,9%) 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состояли </a:t>
            </a: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под наблюдением 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гинеколога, т.е</a:t>
            </a: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3,1% </a:t>
            </a: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- не обращались 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6400" b="1" dirty="0" err="1" smtClean="0">
                <a:latin typeface="Times New Roman" pitchFamily="18" charset="0"/>
                <a:cs typeface="Times New Roman" pitchFamily="18" charset="0"/>
              </a:rPr>
              <a:t>родоразрешения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ни в 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одну МО   (в </a:t>
            </a: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2014 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– 16,5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%, в 2015 – 15,2%, в 2016 – 8,1%, в 2017 – 9%). </a:t>
            </a:r>
          </a:p>
          <a:p>
            <a:pPr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числа состоявших под наблюдением 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ХП 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получили </a:t>
            </a: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333 женщины (или 93,5% от числа родивших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), т.е. 11 не получили или получили с нарушениями: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6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ГБУЗНО </a:t>
            </a:r>
            <a:r>
              <a:rPr lang="ru-RU" sz="6400" b="1" i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6400" b="1" i="1" dirty="0" err="1">
                <a:latin typeface="Times New Roman" pitchFamily="18" charset="0"/>
                <a:cs typeface="Times New Roman" pitchFamily="18" charset="0"/>
              </a:rPr>
              <a:t>Починковская</a:t>
            </a:r>
            <a:r>
              <a:rPr lang="ru-RU" sz="6400" b="1" i="1" dirty="0">
                <a:latin typeface="Times New Roman" pitchFamily="18" charset="0"/>
                <a:cs typeface="Times New Roman" pitchFamily="18" charset="0"/>
              </a:rPr>
              <a:t> ЦРБ» 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- наблюдалась </a:t>
            </a:r>
            <a:r>
              <a:rPr lang="ru-RU" sz="6400" b="1" i="1" dirty="0">
                <a:latin typeface="Times New Roman" pitchFamily="18" charset="0"/>
                <a:cs typeface="Times New Roman" pitchFamily="18" charset="0"/>
              </a:rPr>
              <a:t>беременная из </a:t>
            </a:r>
            <a:r>
              <a:rPr lang="ru-RU" sz="6400" b="1" i="1" dirty="0" err="1">
                <a:latin typeface="Times New Roman" pitchFamily="18" charset="0"/>
                <a:cs typeface="Times New Roman" pitchFamily="18" charset="0"/>
              </a:rPr>
              <a:t>дискордантной</a:t>
            </a:r>
            <a:r>
              <a:rPr lang="ru-RU" sz="6400" b="1" i="1" dirty="0">
                <a:latin typeface="Times New Roman" pitchFamily="18" charset="0"/>
                <a:cs typeface="Times New Roman" pitchFamily="18" charset="0"/>
              </a:rPr>
              <a:t> пары с отрицательным результатом на ВИЧ, профилактика проведена не была, так как отсутствует нормативный документ, регламентирующий обязательное назначение препаратов. Однако после родов произошла </a:t>
            </a:r>
            <a:r>
              <a:rPr lang="ru-RU" sz="6400" b="1" i="1" dirty="0" err="1">
                <a:latin typeface="Times New Roman" pitchFamily="18" charset="0"/>
                <a:cs typeface="Times New Roman" pitchFamily="18" charset="0"/>
              </a:rPr>
              <a:t>сероконверсия</a:t>
            </a:r>
            <a:r>
              <a:rPr lang="ru-RU" sz="6400" b="1" i="1" dirty="0">
                <a:latin typeface="Times New Roman" pitchFamily="18" charset="0"/>
                <a:cs typeface="Times New Roman" pitchFamily="18" charset="0"/>
              </a:rPr>
              <a:t>, у женщины диагностирована ВИЧ-инфекция. Ребенок находится под наблюдением педиатров</a:t>
            </a: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endParaRPr lang="ru-RU" sz="6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родах профилактика проведена 353 роженицам, или 96,3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%  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ЦП 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Стратегии </a:t>
            </a: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- 94,0%). </a:t>
            </a:r>
            <a:endParaRPr lang="ru-RU" sz="6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6400" b="1" dirty="0" err="1">
                <a:latin typeface="Times New Roman" pitchFamily="18" charset="0"/>
                <a:cs typeface="Times New Roman" pitchFamily="18" charset="0"/>
              </a:rPr>
              <a:t>Родоразрешение</a:t>
            </a: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 методом кесарева 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сечения по </a:t>
            </a:r>
            <a:r>
              <a:rPr lang="ru-RU" sz="6400" b="1" dirty="0" err="1" smtClean="0">
                <a:latin typeface="Times New Roman" pitchFamily="18" charset="0"/>
                <a:cs typeface="Times New Roman" pitchFamily="18" charset="0"/>
              </a:rPr>
              <a:t>эпидпоказаниям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в 54 случаях из 63 необходимых, 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85,7</a:t>
            </a: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% </a:t>
            </a:r>
          </a:p>
          <a:p>
            <a:pPr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355 </a:t>
            </a: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детей, или 99,4% новорожденных охвачены 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ХП 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ЦП 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Стратегии </a:t>
            </a: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– 99,7%). </a:t>
            </a:r>
            <a:endParaRPr lang="ru-RU" sz="6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Две </a:t>
            </a: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матери отказались от проведения  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ХП ребенку («ГКБ </a:t>
            </a: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№40 </a:t>
            </a:r>
            <a:r>
              <a:rPr lang="ru-RU" sz="6400" b="1" dirty="0" err="1">
                <a:latin typeface="Times New Roman" pitchFamily="18" charset="0"/>
                <a:cs typeface="Times New Roman" pitchFamily="18" charset="0"/>
              </a:rPr>
              <a:t>г.Н.Новгорода</a:t>
            </a: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», «Выксунская ЦРБ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»).</a:t>
            </a:r>
            <a:endParaRPr lang="ru-RU" sz="64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40000"/>
              </a:lnSpc>
            </a:pPr>
            <a:endParaRPr lang="ru-RU" altLang="ru-RU" sz="48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35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4160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1"/>
            <a:ext cx="8784976" cy="648072"/>
          </a:xfrm>
        </p:spPr>
        <p:txBody>
          <a:bodyPr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Результаты профилактики с 2012 по 2018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г.г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(среднероссийский показатель- 1,5%)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47714331"/>
              </p:ext>
            </p:extLst>
          </p:nvPr>
        </p:nvGraphicFramePr>
        <p:xfrm>
          <a:off x="467544" y="1052736"/>
          <a:ext cx="806489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27584" y="6165304"/>
            <a:ext cx="727280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абсолютных значениях (детей):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2012 - 4, 2013 - 12, 2014 – 8, 2015 – 13, 2016 – 10, 2017 – 11, 2018 – 7.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236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1234</TotalTime>
  <Words>2460</Words>
  <Application>Microsoft Office PowerPoint</Application>
  <PresentationFormat>Экран (4:3)</PresentationFormat>
  <Paragraphs>323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Spring</vt:lpstr>
      <vt:lpstr>Итоги работы по профилактике передачи  ВИЧ-инфекции от матери ребенку в Нижегородской области в 2018 году.  Задачи на 2019 год</vt:lpstr>
      <vt:lpstr>Действующие нормативные документы</vt:lpstr>
      <vt:lpstr>Стандарты медицинской помощи больным ВИЧ-инфекцией утверждены приказами МЗ РФ от 20.11.2018  (7)</vt:lpstr>
      <vt:lpstr>Действующие нормативные документы</vt:lpstr>
      <vt:lpstr>Новые нормативные документы 2019 года</vt:lpstr>
      <vt:lpstr>8 июня 2016 года в Нью-Йорке Генеральной ассамблеей ООН принята Политическая декларация: ускоренными темпами к прекращению эпидемии СПИДа к 2030 году –   «Стратегия ускорения» </vt:lpstr>
      <vt:lpstr>Целевые показатели Стратегии на 2019-2020 г.г.</vt:lpstr>
      <vt:lpstr>Итоги в 2018 году</vt:lpstr>
      <vt:lpstr>Результаты профилактики с 2012 по 2018 г.г. (среднероссийский показатель- 1,5%)</vt:lpstr>
      <vt:lpstr>Статистика по случаям родов у ВИЧ+ число родов = числу извещений по ф 309у</vt:lpstr>
      <vt:lpstr>Слайд 11</vt:lpstr>
      <vt:lpstr>Выявляемость ВИЧ  у беременных в 2000 – 2017г.г.  на 100 тыс. обследованных,  в 2000 г. – 5,1, в 2018- 198,2 (347,5) Рост выявляемости  в 38 раз (68 раз!),   обследований - в 2 раза</vt:lpstr>
      <vt:lpstr>Динамика обследования и выявления ВИЧ+ у половых партнеров беременных </vt:lpstr>
      <vt:lpstr>Динамика выявляемости ВИЧ-инфекции у беременных и их половых партнеров в 2018 – (2 мес) 2019 г.г.* </vt:lpstr>
      <vt:lpstr>в 2018 году не организовано обследование половых партнеров беременных  (обследовано менее 50% от необходимого)  * письмо ГБУЗНО «НОЦ СПИД» от  03.12.2018 №01-15/630 </vt:lpstr>
      <vt:lpstr>Медицинские организации, не представившие сведений (показатели приведены по данным лабораторий диагностики СПИД)</vt:lpstr>
      <vt:lpstr>Слайд 17</vt:lpstr>
      <vt:lpstr>Родоразрешение</vt:lpstr>
      <vt:lpstr>Химиопрофилактика в 2018 году не проведена 2 детям из–за отказа матерей</vt:lpstr>
      <vt:lpstr>Дети с перинатальным контактом по ВИЧ, состоящие  на учете (в возрасте старше 18 месяцев) на 21.03.2019 г. с неустановленным диагнозом (R-75) – 59 (в 2018 - 68 детей) </vt:lpstr>
      <vt:lpstr>Муниципальные образования, проверенные в 2018 году в соответствии с приказом МЗ НО от 15 февраля 2018 г. № 63 «Об оказании методической помощи по организации работы по профилактике ВИЧ-инфекции в Нижегородской области» :</vt:lpstr>
      <vt:lpstr>Основные нарушения</vt:lpstr>
      <vt:lpstr>Муниципальные образования, запланированные для проверок в 2019 году</vt:lpstr>
      <vt:lpstr>Муниципальные образования, достигшие целевых показателей Стратегии в 2018 году</vt:lpstr>
      <vt:lpstr>Таким образом, по сравнению с 2017 годом:</vt:lpstr>
      <vt:lpstr>Проблемы</vt:lpstr>
      <vt:lpstr>Слайд 27</vt:lpstr>
      <vt:lpstr>Задачи медицинских организаций, оказывающих акушерско-гинекологическую помощь, на 2019 год: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работы по профилактике передачи ВИЧ от матери ребенку в Нижегородской области в 2015 году. </dc:title>
  <cp:lastModifiedBy>Valued Acer Customer</cp:lastModifiedBy>
  <cp:revision>154</cp:revision>
  <cp:lastPrinted>2017-04-06T04:59:18Z</cp:lastPrinted>
  <dcterms:modified xsi:type="dcterms:W3CDTF">2019-03-20T18:38:27Z</dcterms:modified>
</cp:coreProperties>
</file>