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74" r:id="rId2"/>
    <p:sldId id="375" r:id="rId3"/>
    <p:sldId id="341" r:id="rId4"/>
    <p:sldId id="376" r:id="rId5"/>
    <p:sldId id="377" r:id="rId6"/>
    <p:sldId id="378" r:id="rId7"/>
    <p:sldId id="276" r:id="rId8"/>
    <p:sldId id="267" r:id="rId9"/>
    <p:sldId id="380" r:id="rId10"/>
    <p:sldId id="292" r:id="rId11"/>
    <p:sldId id="286" r:id="rId12"/>
    <p:sldId id="38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3" autoAdjust="0"/>
    <p:restoredTop sz="86123" autoAdjust="0"/>
  </p:normalViewPr>
  <p:slideViewPr>
    <p:cSldViewPr snapToGrid="0">
      <p:cViewPr varScale="1">
        <p:scale>
          <a:sx n="104" d="100"/>
          <a:sy n="104" d="100"/>
        </p:scale>
        <p:origin x="-5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0F872F-0688-41A0-A951-3C464620E77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F2F5C6-EC91-4F2E-82B0-A059133B199E}">
      <dgm:prSet phldrT="[Текст]" custT="1"/>
      <dgm:spPr/>
      <dgm:t>
        <a:bodyPr/>
        <a:lstStyle/>
        <a:p>
          <a:r>
            <a:rPr lang="ru-RU" sz="1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Место проведения  </a:t>
          </a:r>
          <a:endParaRPr lang="ru-RU" sz="1800" b="1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23C03A-A98D-43CD-A893-EE015C525095}" type="parTrans" cxnId="{CDD2196C-C539-4E1F-847F-B6A62F0AF05D}">
      <dgm:prSet/>
      <dgm:spPr/>
      <dgm:t>
        <a:bodyPr/>
        <a:lstStyle/>
        <a:p>
          <a:endParaRPr lang="ru-RU"/>
        </a:p>
      </dgm:t>
    </dgm:pt>
    <dgm:pt modelId="{AB85DCBF-86F7-4E94-A7D5-65A7F8D61FD9}" type="sibTrans" cxnId="{CDD2196C-C539-4E1F-847F-B6A62F0AF05D}">
      <dgm:prSet/>
      <dgm:spPr/>
      <dgm:t>
        <a:bodyPr/>
        <a:lstStyle/>
        <a:p>
          <a:endParaRPr lang="ru-RU"/>
        </a:p>
      </dgm:t>
    </dgm:pt>
    <dgm:pt modelId="{CF58178A-FFDD-46DA-A76D-78886AB5BF52}">
      <dgm:prSet phldrT="[Текст]" custT="1"/>
      <dgm:spPr/>
      <dgm:t>
        <a:bodyPr/>
        <a:lstStyle/>
        <a:p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79931C-7E1D-4AD7-94EC-19179E990F6A}" type="parTrans" cxnId="{B8FF1AAA-0FE7-4894-908A-E8424715DFB3}">
      <dgm:prSet/>
      <dgm:spPr/>
      <dgm:t>
        <a:bodyPr/>
        <a:lstStyle/>
        <a:p>
          <a:endParaRPr lang="ru-RU"/>
        </a:p>
      </dgm:t>
    </dgm:pt>
    <dgm:pt modelId="{29C19844-C6AD-41E3-BD87-CF1843043EB2}" type="sibTrans" cxnId="{B8FF1AAA-0FE7-4894-908A-E8424715DFB3}">
      <dgm:prSet/>
      <dgm:spPr/>
      <dgm:t>
        <a:bodyPr/>
        <a:lstStyle/>
        <a:p>
          <a:endParaRPr lang="ru-RU"/>
        </a:p>
      </dgm:t>
    </dgm:pt>
    <dgm:pt modelId="{687C1E11-AB02-4F03-B4D4-B6752AE06788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Кабинет «доверенного врача» в ЦРБ (для пациентов, проживающих в районах Нижегородской области)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A93F0C-7B7F-48B7-9D10-C409B6CF8AA9}" type="parTrans" cxnId="{EA7486D8-4D69-48DC-BCF1-484F97C7E758}">
      <dgm:prSet/>
      <dgm:spPr/>
      <dgm:t>
        <a:bodyPr/>
        <a:lstStyle/>
        <a:p>
          <a:endParaRPr lang="ru-RU"/>
        </a:p>
      </dgm:t>
    </dgm:pt>
    <dgm:pt modelId="{FBDE9F1D-C2A5-4422-A9F2-A459C5F668E5}" type="sibTrans" cxnId="{EA7486D8-4D69-48DC-BCF1-484F97C7E758}">
      <dgm:prSet/>
      <dgm:spPr/>
      <dgm:t>
        <a:bodyPr/>
        <a:lstStyle/>
        <a:p>
          <a:endParaRPr lang="ru-RU"/>
        </a:p>
      </dgm:t>
    </dgm:pt>
    <dgm:pt modelId="{EF69AFF4-72FD-4699-BF11-CD5520DE7934}">
      <dgm:prSet phldrT="[Текст]" custT="1"/>
      <dgm:spPr/>
      <dgm:t>
        <a:bodyPr/>
        <a:lstStyle/>
        <a:p>
          <a:r>
            <a:rPr lang="ru-RU" sz="1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Порядок проведения</a:t>
          </a:r>
          <a:endParaRPr lang="ru-RU" sz="1800" b="1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AC92FC-55F7-456B-AE95-4472EA056084}" type="parTrans" cxnId="{5C86D581-62DE-49D8-BEED-77E16785E6C8}">
      <dgm:prSet/>
      <dgm:spPr/>
      <dgm:t>
        <a:bodyPr/>
        <a:lstStyle/>
        <a:p>
          <a:endParaRPr lang="ru-RU"/>
        </a:p>
      </dgm:t>
    </dgm:pt>
    <dgm:pt modelId="{6BD00736-4B02-4EC4-91BD-C8D697161F84}" type="sibTrans" cxnId="{5C86D581-62DE-49D8-BEED-77E16785E6C8}">
      <dgm:prSet/>
      <dgm:spPr/>
      <dgm:t>
        <a:bodyPr/>
        <a:lstStyle/>
        <a:p>
          <a:endParaRPr lang="ru-RU"/>
        </a:p>
      </dgm:t>
    </dgm:pt>
    <dgm:pt modelId="{C72AE100-88EF-4A8F-9E76-23751756D229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Консультирование по приверженности к ХП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F7AF82-487D-4A5F-B1B2-87D9C1C34AFE}" type="parTrans" cxnId="{40BE5EE3-E2E2-442E-A6F7-29F49AF8C22E}">
      <dgm:prSet/>
      <dgm:spPr/>
      <dgm:t>
        <a:bodyPr/>
        <a:lstStyle/>
        <a:p>
          <a:endParaRPr lang="ru-RU"/>
        </a:p>
      </dgm:t>
    </dgm:pt>
    <dgm:pt modelId="{E18EC54A-8DB2-474A-8779-4B777BC320FD}" type="sibTrans" cxnId="{40BE5EE3-E2E2-442E-A6F7-29F49AF8C22E}">
      <dgm:prSet/>
      <dgm:spPr/>
      <dgm:t>
        <a:bodyPr/>
        <a:lstStyle/>
        <a:p>
          <a:endParaRPr lang="ru-RU"/>
        </a:p>
      </dgm:t>
    </dgm:pt>
    <dgm:pt modelId="{CC730731-66F8-4B01-8CEA-0A6ED3F9F215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ПТП выдаются на руки сроком не более 30 дней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28A4DA-AC87-45CE-B6B3-BA696EB41542}" type="parTrans" cxnId="{A5FAEEB7-1FEB-4092-937E-6D681DC39495}">
      <dgm:prSet/>
      <dgm:spPr/>
      <dgm:t>
        <a:bodyPr/>
        <a:lstStyle/>
        <a:p>
          <a:endParaRPr lang="ru-RU"/>
        </a:p>
      </dgm:t>
    </dgm:pt>
    <dgm:pt modelId="{06BD6BB1-05E5-46F4-BBE7-59504A508858}" type="sibTrans" cxnId="{A5FAEEB7-1FEB-4092-937E-6D681DC39495}">
      <dgm:prSet/>
      <dgm:spPr/>
      <dgm:t>
        <a:bodyPr/>
        <a:lstStyle/>
        <a:p>
          <a:endParaRPr lang="ru-RU"/>
        </a:p>
      </dgm:t>
    </dgm:pt>
    <dgm:pt modelId="{D3EACF2B-6AB0-48C6-B984-C0D0B9A809C8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Контроль печеночных проб ежеквартально (при наличии показаний – чаще) 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DA4D14-4DB7-4BD6-9CDC-D8CA55A3E322}" type="parTrans" cxnId="{CE6DB42F-1351-417D-B9D3-B5B2AEDB3CC2}">
      <dgm:prSet/>
      <dgm:spPr/>
      <dgm:t>
        <a:bodyPr/>
        <a:lstStyle/>
        <a:p>
          <a:endParaRPr lang="ru-RU"/>
        </a:p>
      </dgm:t>
    </dgm:pt>
    <dgm:pt modelId="{17E03785-D5F6-4DA0-A7B8-C7DE4011F9AF}" type="sibTrans" cxnId="{CE6DB42F-1351-417D-B9D3-B5B2AEDB3CC2}">
      <dgm:prSet/>
      <dgm:spPr/>
      <dgm:t>
        <a:bodyPr/>
        <a:lstStyle/>
        <a:p>
          <a:endParaRPr lang="ru-RU"/>
        </a:p>
      </dgm:t>
    </dgm:pt>
    <dgm:pt modelId="{A40AA47F-0180-4497-91D6-F91BACD1171F}">
      <dgm:prSet phldrT="[Текст]" custT="1"/>
      <dgm:spPr/>
      <dgm:t>
        <a:bodyPr/>
        <a:lstStyle/>
        <a:p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EE5F44-1587-43BD-90B6-EC8DA0C81EBA}" type="parTrans" cxnId="{75D7B298-F07B-4324-A08B-9DBFEE3DA88E}">
      <dgm:prSet/>
      <dgm:spPr/>
      <dgm:t>
        <a:bodyPr/>
        <a:lstStyle/>
        <a:p>
          <a:endParaRPr lang="ru-RU"/>
        </a:p>
      </dgm:t>
    </dgm:pt>
    <dgm:pt modelId="{409B6132-91CA-47CC-9409-F6C50A98ECC4}" type="sibTrans" cxnId="{75D7B298-F07B-4324-A08B-9DBFEE3DA88E}">
      <dgm:prSet/>
      <dgm:spPr/>
      <dgm:t>
        <a:bodyPr/>
        <a:lstStyle/>
        <a:p>
          <a:endParaRPr lang="ru-RU"/>
        </a:p>
      </dgm:t>
    </dgm:pt>
    <dgm:pt modelId="{79C776D3-CAC8-4F37-BAD1-79539CF06E20}">
      <dgm:prSet phldrT="[Текст]" custT="1"/>
      <dgm:spPr/>
      <dgm:t>
        <a:bodyPr/>
        <a:lstStyle/>
        <a:p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C067C8-77BB-4064-8C39-3BF07E1A6614}" type="parTrans" cxnId="{37A69D98-D430-4A0C-8152-66BAFA2FC6E7}">
      <dgm:prSet/>
      <dgm:spPr/>
      <dgm:t>
        <a:bodyPr/>
        <a:lstStyle/>
        <a:p>
          <a:endParaRPr lang="ru-RU"/>
        </a:p>
      </dgm:t>
    </dgm:pt>
    <dgm:pt modelId="{CB05FDCC-E7A1-4663-808F-11F7D75DE098}" type="sibTrans" cxnId="{37A69D98-D430-4A0C-8152-66BAFA2FC6E7}">
      <dgm:prSet/>
      <dgm:spPr/>
      <dgm:t>
        <a:bodyPr/>
        <a:lstStyle/>
        <a:p>
          <a:endParaRPr lang="ru-RU"/>
        </a:p>
      </dgm:t>
    </dgm:pt>
    <dgm:pt modelId="{BD9882CB-F3A4-4FBA-8EA1-F154D7569FF8}">
      <dgm:prSet phldrT="[Текст]" custT="1"/>
      <dgm:spPr/>
      <dgm:t>
        <a:bodyPr/>
        <a:lstStyle/>
        <a:p>
          <a:r>
            <a:rPr lang="ru-RU" sz="14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Показания для проведения ХП</a:t>
          </a:r>
          <a:endParaRPr lang="ru-RU" sz="1400" b="1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B16F3-40DC-4A8B-AF46-AA2D04823F96}" type="parTrans" cxnId="{B48D823B-E6FD-4EE5-995F-D154D731EA4E}">
      <dgm:prSet/>
      <dgm:spPr/>
      <dgm:t>
        <a:bodyPr/>
        <a:lstStyle/>
        <a:p>
          <a:endParaRPr lang="ru-RU"/>
        </a:p>
      </dgm:t>
    </dgm:pt>
    <dgm:pt modelId="{81B3F65F-3ED2-4EB5-9CFB-1A3A107EA8D4}" type="sibTrans" cxnId="{B48D823B-E6FD-4EE5-995F-D154D731EA4E}">
      <dgm:prSet/>
      <dgm:spPr/>
      <dgm:t>
        <a:bodyPr/>
        <a:lstStyle/>
        <a:p>
          <a:endParaRPr lang="ru-RU"/>
        </a:p>
      </dgm:t>
    </dgm:pt>
    <dgm:pt modelId="{6CB2F86C-C706-4309-8198-879183CC29C4}">
      <dgm:prSet phldrT="[Текст]" custT="1"/>
      <dgm:spPr/>
      <dgm:t>
        <a:bodyPr/>
        <a:lstStyle/>
        <a:p>
          <a:r>
            <a:rPr lang="ru-RU" sz="1400" b="1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жалоб по скринингу</a:t>
          </a:r>
          <a:endParaRPr lang="ru-RU" sz="1400" b="1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2C354A-8DE6-4C69-81DF-6EE6B5DABF9F}" type="parTrans" cxnId="{11F3C988-F84C-4CFD-B3D5-943BE53D6A63}">
      <dgm:prSet/>
      <dgm:spPr/>
      <dgm:t>
        <a:bodyPr/>
        <a:lstStyle/>
        <a:p>
          <a:endParaRPr lang="ru-RU"/>
        </a:p>
      </dgm:t>
    </dgm:pt>
    <dgm:pt modelId="{40E32808-FBC3-4D69-B016-F55234E1C419}" type="sibTrans" cxnId="{11F3C988-F84C-4CFD-B3D5-943BE53D6A63}">
      <dgm:prSet/>
      <dgm:spPr/>
      <dgm:t>
        <a:bodyPr/>
        <a:lstStyle/>
        <a:p>
          <a:endParaRPr lang="ru-RU"/>
        </a:p>
      </dgm:t>
    </dgm:pt>
    <dgm:pt modelId="{97ADEE2F-8685-4C14-924B-62C3580949B4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Снижение количества </a:t>
          </a:r>
          <a:r>
            <a: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CD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4+лимфоцитов до 350 клеток/мкл и менее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C83BBD-FA2F-4EF9-A282-13A4D4908DAD}" type="parTrans" cxnId="{9D040D49-BD2D-4A6D-A008-02DF4DB23F25}">
      <dgm:prSet/>
      <dgm:spPr/>
      <dgm:t>
        <a:bodyPr/>
        <a:lstStyle/>
        <a:p>
          <a:endParaRPr lang="ru-RU"/>
        </a:p>
      </dgm:t>
    </dgm:pt>
    <dgm:pt modelId="{55080560-7E5B-463B-B66B-02532C9B79A4}" type="sibTrans" cxnId="{9D040D49-BD2D-4A6D-A008-02DF4DB23F25}">
      <dgm:prSet/>
      <dgm:spPr/>
      <dgm:t>
        <a:bodyPr/>
        <a:lstStyle/>
        <a:p>
          <a:endParaRPr lang="ru-RU"/>
        </a:p>
      </dgm:t>
    </dgm:pt>
    <dgm:pt modelId="{C65F6405-6B97-4DA2-B785-3031C329A07B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патологических  изменений на ФЛГ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89A053-57C4-4D95-90CB-C2F2F322EDCD}" type="parTrans" cxnId="{3A5CE845-89A6-4803-B877-9ED60BF5B808}">
      <dgm:prSet/>
      <dgm:spPr/>
      <dgm:t>
        <a:bodyPr/>
        <a:lstStyle/>
        <a:p>
          <a:endParaRPr lang="ru-RU"/>
        </a:p>
      </dgm:t>
    </dgm:pt>
    <dgm:pt modelId="{0BBC075E-90EF-444F-8DDF-794A8FB63A5B}" type="sibTrans" cxnId="{3A5CE845-89A6-4803-B877-9ED60BF5B808}">
      <dgm:prSet/>
      <dgm:spPr/>
      <dgm:t>
        <a:bodyPr/>
        <a:lstStyle/>
        <a:p>
          <a:endParaRPr lang="ru-RU"/>
        </a:p>
      </dgm:t>
    </dgm:pt>
    <dgm:pt modelId="{CF8F7D73-4A4A-4D22-AF8F-C492342E5C27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противопоказаний к назначению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изониазида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B2DD09-917C-48DF-91FF-672B6D2F6894}" type="parTrans" cxnId="{F5BB5A51-8DB0-4579-B9AF-948F6F353F81}">
      <dgm:prSet/>
      <dgm:spPr/>
      <dgm:t>
        <a:bodyPr/>
        <a:lstStyle/>
        <a:p>
          <a:endParaRPr lang="ru-RU"/>
        </a:p>
      </dgm:t>
    </dgm:pt>
    <dgm:pt modelId="{5C707503-AEBC-42E5-A7F1-7E50E8238F09}" type="sibTrans" cxnId="{F5BB5A51-8DB0-4579-B9AF-948F6F353F81}">
      <dgm:prSet/>
      <dgm:spPr/>
      <dgm:t>
        <a:bodyPr/>
        <a:lstStyle/>
        <a:p>
          <a:endParaRPr lang="ru-RU"/>
        </a:p>
      </dgm:t>
    </dgm:pt>
    <dgm:pt modelId="{6A705820-EFB2-4000-987B-6740CA6AE260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Контроль иммунного статуса и вирусной нагрузки ежеквартально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BAC909-2582-496C-9A3B-3C3CD4F0B95A}" type="parTrans" cxnId="{154AE3D5-2DD2-4FAE-84C7-0FA42B0F7EB9}">
      <dgm:prSet/>
      <dgm:spPr/>
      <dgm:t>
        <a:bodyPr/>
        <a:lstStyle/>
        <a:p>
          <a:endParaRPr lang="ru-RU"/>
        </a:p>
      </dgm:t>
    </dgm:pt>
    <dgm:pt modelId="{4AB81ADA-1857-4F06-90A3-90F40BB84284}" type="sibTrans" cxnId="{154AE3D5-2DD2-4FAE-84C7-0FA42B0F7EB9}">
      <dgm:prSet/>
      <dgm:spPr/>
      <dgm:t>
        <a:bodyPr/>
        <a:lstStyle/>
        <a:p>
          <a:endParaRPr lang="ru-RU"/>
        </a:p>
      </dgm:t>
    </dgm:pt>
    <dgm:pt modelId="{EF077C59-C876-42A1-B891-198DBD5B66B8}">
      <dgm:prSet phldrT="[Текст]" custT="1"/>
      <dgm:spPr/>
      <dgm:t>
        <a:bodyPr/>
        <a:lstStyle/>
        <a:p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44D3A8-4F16-493D-B183-F4191D0C348E}" type="parTrans" cxnId="{376F5D22-407B-47CC-8675-DA51D35BB1C9}">
      <dgm:prSet/>
      <dgm:spPr/>
      <dgm:t>
        <a:bodyPr/>
        <a:lstStyle/>
        <a:p>
          <a:endParaRPr lang="ru-RU"/>
        </a:p>
      </dgm:t>
    </dgm:pt>
    <dgm:pt modelId="{F5D049A8-4AD4-49F1-8EBF-8F9B1EAACFD3}" type="sibTrans" cxnId="{376F5D22-407B-47CC-8675-DA51D35BB1C9}">
      <dgm:prSet/>
      <dgm:spPr/>
      <dgm:t>
        <a:bodyPr/>
        <a:lstStyle/>
        <a:p>
          <a:endParaRPr lang="ru-RU"/>
        </a:p>
      </dgm:t>
    </dgm:pt>
    <dgm:pt modelId="{005919F4-514C-4726-A4B3-5D25FFC9B151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Первое посещение врача через 10 дней после начала ХП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017A39-1C5B-45D6-A240-39CBC41019BA}" type="parTrans" cxnId="{E7791A1E-0AC1-44EF-AF12-59D28FBC4A0F}">
      <dgm:prSet/>
      <dgm:spPr/>
      <dgm:t>
        <a:bodyPr/>
        <a:lstStyle/>
        <a:p>
          <a:endParaRPr lang="ru-RU"/>
        </a:p>
      </dgm:t>
    </dgm:pt>
    <dgm:pt modelId="{7854DC3C-7AC8-43F1-814E-A478BC8ACD2F}" type="sibTrans" cxnId="{E7791A1E-0AC1-44EF-AF12-59D28FBC4A0F}">
      <dgm:prSet/>
      <dgm:spPr/>
      <dgm:t>
        <a:bodyPr/>
        <a:lstStyle/>
        <a:p>
          <a:endParaRPr lang="ru-RU"/>
        </a:p>
      </dgm:t>
    </dgm:pt>
    <dgm:pt modelId="{A67A82AD-56DE-4160-88F0-DAB7E2597A2A}">
      <dgm:prSet phldrT="[Текст]" custT="1"/>
      <dgm:spPr/>
      <dgm:t>
        <a:bodyPr/>
        <a:lstStyle/>
        <a:p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587FF1-C211-4D0A-82AF-552D57FC9A44}" type="parTrans" cxnId="{A25A9285-66A2-49A2-AB60-10D4D05F9634}">
      <dgm:prSet/>
      <dgm:spPr/>
      <dgm:t>
        <a:bodyPr/>
        <a:lstStyle/>
        <a:p>
          <a:endParaRPr lang="ru-RU"/>
        </a:p>
      </dgm:t>
    </dgm:pt>
    <dgm:pt modelId="{94204926-CD27-4413-9EBA-852938BAA2E3}" type="sibTrans" cxnId="{A25A9285-66A2-49A2-AB60-10D4D05F9634}">
      <dgm:prSet/>
      <dgm:spPr/>
      <dgm:t>
        <a:bodyPr/>
        <a:lstStyle/>
        <a:p>
          <a:endParaRPr lang="ru-RU"/>
        </a:p>
      </dgm:t>
    </dgm:pt>
    <dgm:pt modelId="{CBB4378B-6E46-4864-B5B5-8A912CB0B326}">
      <dgm:prSet phldrT="[Текст]" custT="1"/>
      <dgm:spPr/>
      <dgm:t>
        <a:bodyPr/>
        <a:lstStyle/>
        <a:p>
          <a:endParaRPr lang="ru-RU" sz="1400" b="1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DA2AB7-B2A8-475A-924B-CA4AF354D980}" type="parTrans" cxnId="{08DB1856-FDE5-4C3E-8EB2-789EABCC2858}">
      <dgm:prSet/>
      <dgm:spPr/>
      <dgm:t>
        <a:bodyPr/>
        <a:lstStyle/>
        <a:p>
          <a:endParaRPr lang="ru-RU"/>
        </a:p>
      </dgm:t>
    </dgm:pt>
    <dgm:pt modelId="{AB432D57-8D8A-4454-AE13-46093273A53E}" type="sibTrans" cxnId="{08DB1856-FDE5-4C3E-8EB2-789EABCC2858}">
      <dgm:prSet/>
      <dgm:spPr/>
      <dgm:t>
        <a:bodyPr/>
        <a:lstStyle/>
        <a:p>
          <a:endParaRPr lang="ru-RU"/>
        </a:p>
      </dgm:t>
    </dgm:pt>
    <dgm:pt modelId="{46210B08-AAF0-4CBD-AD1A-86BF2EE9C1DA}">
      <dgm:prSet phldrT="[Текст]" custT="1"/>
      <dgm:spPr/>
      <dgm:t>
        <a:bodyPr/>
        <a:lstStyle/>
        <a:p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1C880A-AB18-4FE0-9D64-3F48DD6E39D9}" type="parTrans" cxnId="{0522CDBA-2E95-4CB0-BE06-41D9939F0EC5}">
      <dgm:prSet/>
      <dgm:spPr/>
      <dgm:t>
        <a:bodyPr/>
        <a:lstStyle/>
        <a:p>
          <a:endParaRPr lang="ru-RU"/>
        </a:p>
      </dgm:t>
    </dgm:pt>
    <dgm:pt modelId="{1588DD6A-FAAC-4BD0-B57B-FB501E4606D4}" type="sibTrans" cxnId="{0522CDBA-2E95-4CB0-BE06-41D9939F0EC5}">
      <dgm:prSet/>
      <dgm:spPr/>
      <dgm:t>
        <a:bodyPr/>
        <a:lstStyle/>
        <a:p>
          <a:endParaRPr lang="ru-RU"/>
        </a:p>
      </dgm:t>
    </dgm:pt>
    <dgm:pt modelId="{1C4F4C35-BD15-418F-A8D8-30E0A4B8601A}">
      <dgm:prSet phldrT="[Текст]" custT="1"/>
      <dgm:spPr/>
      <dgm:t>
        <a:bodyPr/>
        <a:lstStyle/>
        <a:p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EABB40-4447-4B46-911B-42F347246B0B}" type="parTrans" cxnId="{14B6C173-5661-4509-BB95-09A2F9A0B14B}">
      <dgm:prSet/>
      <dgm:spPr/>
      <dgm:t>
        <a:bodyPr/>
        <a:lstStyle/>
        <a:p>
          <a:endParaRPr lang="ru-RU"/>
        </a:p>
      </dgm:t>
    </dgm:pt>
    <dgm:pt modelId="{958F6C32-2997-461D-B7F0-57595AA4631E}" type="sibTrans" cxnId="{14B6C173-5661-4509-BB95-09A2F9A0B14B}">
      <dgm:prSet/>
      <dgm:spPr/>
      <dgm:t>
        <a:bodyPr/>
        <a:lstStyle/>
        <a:p>
          <a:endParaRPr lang="ru-RU"/>
        </a:p>
      </dgm:t>
    </dgm:pt>
    <dgm:pt modelId="{90250E15-C1D2-4AF9-841E-D661E573931E}">
      <dgm:prSet phldrT="[Текст]" custT="1"/>
      <dgm:spPr/>
      <dgm:t>
        <a:bodyPr/>
        <a:lstStyle/>
        <a:p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AEF37E-763D-48EF-A973-0DB906A4E9C7}" type="parTrans" cxnId="{17E16153-F9F4-48F3-8226-C9DB9D78BE92}">
      <dgm:prSet/>
      <dgm:spPr/>
      <dgm:t>
        <a:bodyPr/>
        <a:lstStyle/>
        <a:p>
          <a:endParaRPr lang="ru-RU"/>
        </a:p>
      </dgm:t>
    </dgm:pt>
    <dgm:pt modelId="{18B0A7FA-42B4-48FF-BE2E-D291CEABE153}" type="sibTrans" cxnId="{17E16153-F9F4-48F3-8226-C9DB9D78BE92}">
      <dgm:prSet/>
      <dgm:spPr/>
      <dgm:t>
        <a:bodyPr/>
        <a:lstStyle/>
        <a:p>
          <a:endParaRPr lang="ru-RU"/>
        </a:p>
      </dgm:t>
    </dgm:pt>
    <dgm:pt modelId="{B79CC8FA-7BCC-430B-B25B-756FE5107E7F}">
      <dgm:prSet phldrT="[Текст]" custT="1"/>
      <dgm:spPr/>
      <dgm:t>
        <a:bodyPr/>
        <a:lstStyle/>
        <a:p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4FBCE-5717-4BE1-9132-15E9A938EAD1}" type="parTrans" cxnId="{61D13B5B-6723-4855-969F-8D20750F0DD6}">
      <dgm:prSet/>
      <dgm:spPr/>
      <dgm:t>
        <a:bodyPr/>
        <a:lstStyle/>
        <a:p>
          <a:endParaRPr lang="ru-RU"/>
        </a:p>
      </dgm:t>
    </dgm:pt>
    <dgm:pt modelId="{13894756-B21A-4AA7-890F-FE841FA532D0}" type="sibTrans" cxnId="{61D13B5B-6723-4855-969F-8D20750F0DD6}">
      <dgm:prSet/>
      <dgm:spPr/>
      <dgm:t>
        <a:bodyPr/>
        <a:lstStyle/>
        <a:p>
          <a:endParaRPr lang="ru-RU"/>
        </a:p>
      </dgm:t>
    </dgm:pt>
    <dgm:pt modelId="{E0D0E11B-3906-455E-B2E8-20742C91CBC9}">
      <dgm:prSet phldrT="[Текст]" custT="1"/>
      <dgm:spPr/>
      <dgm:t>
        <a:bodyPr/>
        <a:lstStyle/>
        <a:p>
          <a:r>
            <a:rPr lang="ru-RU" sz="1400" b="1" u="none" dirty="0" smtClean="0">
              <a:latin typeface="Times New Roman" pitchFamily="18" charset="0"/>
              <a:cs typeface="Times New Roman" pitchFamily="18" charset="0"/>
            </a:rPr>
            <a:t>Положительные результаты иммунологических тестов 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8F641A26-6438-4F32-A574-9D5ED021E5E2}" type="parTrans" cxnId="{6C322177-EE30-4BB9-BFA8-2582C3C53309}">
      <dgm:prSet/>
      <dgm:spPr/>
      <dgm:t>
        <a:bodyPr/>
        <a:lstStyle/>
        <a:p>
          <a:endParaRPr lang="ru-RU"/>
        </a:p>
      </dgm:t>
    </dgm:pt>
    <dgm:pt modelId="{8F205197-6A46-4AB8-A3C7-E1450F2CCAE4}" type="sibTrans" cxnId="{6C322177-EE30-4BB9-BFA8-2582C3C53309}">
      <dgm:prSet/>
      <dgm:spPr/>
      <dgm:t>
        <a:bodyPr/>
        <a:lstStyle/>
        <a:p>
          <a:endParaRPr lang="ru-RU"/>
        </a:p>
      </dgm:t>
    </dgm:pt>
    <dgm:pt modelId="{806E3B3F-473B-4F81-942D-52CAFE7809BD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Лицам из группы риска по ТБ (прибывшим из МЗ, перенесшим ТБ, в т.ч. спонтанно излеченным, из </a:t>
          </a:r>
          <a:r>
            <a:rPr lang="ru-RU" sz="14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тубконтакта</a:t>
          </a:r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ED4C3AB-0BB1-4A99-AC4E-919BF0B48727}" type="parTrans" cxnId="{2050B743-6FA5-4861-9B9E-A8A1CFC96A13}">
      <dgm:prSet/>
      <dgm:spPr/>
      <dgm:t>
        <a:bodyPr/>
        <a:lstStyle/>
        <a:p>
          <a:endParaRPr lang="ru-RU"/>
        </a:p>
      </dgm:t>
    </dgm:pt>
    <dgm:pt modelId="{A54776ED-EE49-4944-A7C8-C3C2B4B7F6F8}" type="sibTrans" cxnId="{2050B743-6FA5-4861-9B9E-A8A1CFC96A13}">
      <dgm:prSet/>
      <dgm:spPr/>
      <dgm:t>
        <a:bodyPr/>
        <a:lstStyle/>
        <a:p>
          <a:endParaRPr lang="ru-RU"/>
        </a:p>
      </dgm:t>
    </dgm:pt>
    <dgm:pt modelId="{40A228B9-BD75-471D-8839-15B920A43E96}">
      <dgm:prSet phldrT="[Текст]" custT="1"/>
      <dgm:spPr/>
      <dgm:t>
        <a:bodyPr/>
        <a:lstStyle/>
        <a:p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C4CCCE0-C99F-43EA-B2F6-17574D1043ED}" type="parTrans" cxnId="{EA8649C1-E4FF-49E7-AA12-66BB60C6685B}">
      <dgm:prSet/>
      <dgm:spPr/>
      <dgm:t>
        <a:bodyPr/>
        <a:lstStyle/>
        <a:p>
          <a:endParaRPr lang="ru-RU"/>
        </a:p>
      </dgm:t>
    </dgm:pt>
    <dgm:pt modelId="{C0FC61FD-320A-4BE5-BEC7-0362ABF3D105}" type="sibTrans" cxnId="{EA8649C1-E4FF-49E7-AA12-66BB60C6685B}">
      <dgm:prSet/>
      <dgm:spPr/>
      <dgm:t>
        <a:bodyPr/>
        <a:lstStyle/>
        <a:p>
          <a:endParaRPr lang="ru-RU"/>
        </a:p>
      </dgm:t>
    </dgm:pt>
    <dgm:pt modelId="{D87D518B-1B5B-441D-B5AD-0820B2C71811}">
      <dgm:prSet phldrT="[Текст]" custT="1"/>
      <dgm:spPr/>
      <dgm:t>
        <a:bodyPr/>
        <a:lstStyle/>
        <a:p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FEBDA48-6098-49DA-BB6B-96B281504B8B}" type="parTrans" cxnId="{6D234686-3859-4CA7-8115-1B60BAB2B273}">
      <dgm:prSet/>
      <dgm:spPr/>
      <dgm:t>
        <a:bodyPr/>
        <a:lstStyle/>
        <a:p>
          <a:endParaRPr lang="ru-RU"/>
        </a:p>
      </dgm:t>
    </dgm:pt>
    <dgm:pt modelId="{6EA664A6-19A5-4A1B-988E-62C2DA5AF691}" type="sibTrans" cxnId="{6D234686-3859-4CA7-8115-1B60BAB2B273}">
      <dgm:prSet/>
      <dgm:spPr/>
      <dgm:t>
        <a:bodyPr/>
        <a:lstStyle/>
        <a:p>
          <a:endParaRPr lang="ru-RU"/>
        </a:p>
      </dgm:t>
    </dgm:pt>
    <dgm:pt modelId="{1BD5D67A-D7D4-4DDD-A3F1-ADDDA8F7BE16}" type="pres">
      <dgm:prSet presAssocID="{570F872F-0688-41A0-A951-3C464620E7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6A6A64-7502-492A-86E1-F2645F5DF9C8}" type="pres">
      <dgm:prSet presAssocID="{6FF2F5C6-EC91-4F2E-82B0-A059133B199E}" presName="composite" presStyleCnt="0"/>
      <dgm:spPr/>
    </dgm:pt>
    <dgm:pt modelId="{0856D6A7-18DE-4F73-B65D-1FC96D93BB3B}" type="pres">
      <dgm:prSet presAssocID="{6FF2F5C6-EC91-4F2E-82B0-A059133B199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663252-EA0A-4509-82A8-70D4E10DF9AB}" type="pres">
      <dgm:prSet presAssocID="{6FF2F5C6-EC91-4F2E-82B0-A059133B199E}" presName="desTx" presStyleLbl="alignAccFollowNode1" presStyleIdx="0" presStyleCnt="3" custScaleY="99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6DB3A-F90C-41BE-B3B2-1F2910D1DDCC}" type="pres">
      <dgm:prSet presAssocID="{AB85DCBF-86F7-4E94-A7D5-65A7F8D61FD9}" presName="space" presStyleCnt="0"/>
      <dgm:spPr/>
    </dgm:pt>
    <dgm:pt modelId="{41F5DE99-FA5A-4A8C-A814-6C95C582E6C4}" type="pres">
      <dgm:prSet presAssocID="{BD9882CB-F3A4-4FBA-8EA1-F154D7569FF8}" presName="composite" presStyleCnt="0"/>
      <dgm:spPr/>
    </dgm:pt>
    <dgm:pt modelId="{680D5DA2-A1E5-4994-A416-9B2D439C8756}" type="pres">
      <dgm:prSet presAssocID="{BD9882CB-F3A4-4FBA-8EA1-F154D7569FF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D20E9-42EC-42E3-B37E-DE3655DF05B5}" type="pres">
      <dgm:prSet presAssocID="{BD9882CB-F3A4-4FBA-8EA1-F154D7569FF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5AA05-B760-45D2-9BBE-93DC4DAE8D83}" type="pres">
      <dgm:prSet presAssocID="{81B3F65F-3ED2-4EB5-9CFB-1A3A107EA8D4}" presName="space" presStyleCnt="0"/>
      <dgm:spPr/>
    </dgm:pt>
    <dgm:pt modelId="{953B976D-1602-4E60-9A91-525E08CDCE16}" type="pres">
      <dgm:prSet presAssocID="{EF69AFF4-72FD-4699-BF11-CD5520DE7934}" presName="composite" presStyleCnt="0"/>
      <dgm:spPr/>
    </dgm:pt>
    <dgm:pt modelId="{10215A44-C1B9-417F-AB7A-3BA557DCFAB9}" type="pres">
      <dgm:prSet presAssocID="{EF69AFF4-72FD-4699-BF11-CD5520DE793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2E41F-9B74-4EFD-AB4F-D56DF4A12507}" type="pres">
      <dgm:prSet presAssocID="{EF69AFF4-72FD-4699-BF11-CD5520DE793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B6C173-5661-4509-BB95-09A2F9A0B14B}" srcId="{BD9882CB-F3A4-4FBA-8EA1-F154D7569FF8}" destId="{1C4F4C35-BD15-418F-A8D8-30E0A4B8601A}" srcOrd="5" destOrd="0" parTransId="{87EABB40-4447-4B46-911B-42F347246B0B}" sibTransId="{958F6C32-2997-461D-B7F0-57595AA4631E}"/>
    <dgm:cxn modelId="{B8FF1AAA-0FE7-4894-908A-E8424715DFB3}" srcId="{6FF2F5C6-EC91-4F2E-82B0-A059133B199E}" destId="{CF58178A-FFDD-46DA-A76D-78886AB5BF52}" srcOrd="0" destOrd="0" parTransId="{9479931C-7E1D-4AD7-94EC-19179E990F6A}" sibTransId="{29C19844-C6AD-41E3-BD87-CF1843043EB2}"/>
    <dgm:cxn modelId="{0567EFDD-2A4C-4776-A923-0BAE1FFABDE8}" type="presOf" srcId="{6FF2F5C6-EC91-4F2E-82B0-A059133B199E}" destId="{0856D6A7-18DE-4F73-B65D-1FC96D93BB3B}" srcOrd="0" destOrd="0" presId="urn:microsoft.com/office/officeart/2005/8/layout/hList1"/>
    <dgm:cxn modelId="{52699322-FF5B-4A8A-A5D9-654CA7DBD6DD}" type="presOf" srcId="{D3EACF2B-6AB0-48C6-B984-C0D0B9A809C8}" destId="{AF52E41F-9B74-4EFD-AB4F-D56DF4A12507}" srcOrd="0" destOrd="6" presId="urn:microsoft.com/office/officeart/2005/8/layout/hList1"/>
    <dgm:cxn modelId="{1ECB52A0-964E-42A9-9035-516EBA269277}" type="presOf" srcId="{687C1E11-AB02-4F03-B4D4-B6752AE06788}" destId="{A3663252-EA0A-4509-82A8-70D4E10DF9AB}" srcOrd="0" destOrd="2" presId="urn:microsoft.com/office/officeart/2005/8/layout/hList1"/>
    <dgm:cxn modelId="{5B71B1B6-2328-4311-BC79-CC43CAB6D5E1}" type="presOf" srcId="{90250E15-C1D2-4AF9-841E-D661E573931E}" destId="{A3663252-EA0A-4509-82A8-70D4E10DF9AB}" srcOrd="0" destOrd="1" presId="urn:microsoft.com/office/officeart/2005/8/layout/hList1"/>
    <dgm:cxn modelId="{A2F6BD14-8F63-49AC-8E84-217AB6070D00}" type="presOf" srcId="{46210B08-AAF0-4CBD-AD1A-86BF2EE9C1DA}" destId="{B8FD20E9-42EC-42E3-B37E-DE3655DF05B5}" srcOrd="0" destOrd="3" presId="urn:microsoft.com/office/officeart/2005/8/layout/hList1"/>
    <dgm:cxn modelId="{0522CDBA-2E95-4CB0-BE06-41D9939F0EC5}" srcId="{BD9882CB-F3A4-4FBA-8EA1-F154D7569FF8}" destId="{46210B08-AAF0-4CBD-AD1A-86BF2EE9C1DA}" srcOrd="3" destOrd="0" parTransId="{171C880A-AB18-4FE0-9D64-3F48DD6E39D9}" sibTransId="{1588DD6A-FAAC-4BD0-B57B-FB501E4606D4}"/>
    <dgm:cxn modelId="{AE5950F0-2626-417A-A6CC-38FEFE165436}" type="presOf" srcId="{570F872F-0688-41A0-A951-3C464620E773}" destId="{1BD5D67A-D7D4-4DDD-A3F1-ADDDA8F7BE16}" srcOrd="0" destOrd="0" presId="urn:microsoft.com/office/officeart/2005/8/layout/hList1"/>
    <dgm:cxn modelId="{6D234686-3859-4CA7-8115-1B60BAB2B273}" srcId="{BD9882CB-F3A4-4FBA-8EA1-F154D7569FF8}" destId="{D87D518B-1B5B-441D-B5AD-0820B2C71811}" srcOrd="9" destOrd="0" parTransId="{7FEBDA48-6098-49DA-BB6B-96B281504B8B}" sibTransId="{6EA664A6-19A5-4A1B-988E-62C2DA5AF691}"/>
    <dgm:cxn modelId="{08DB1856-FDE5-4C3E-8EB2-789EABCC2858}" srcId="{BD9882CB-F3A4-4FBA-8EA1-F154D7569FF8}" destId="{CBB4378B-6E46-4864-B5B5-8A912CB0B326}" srcOrd="1" destOrd="0" parTransId="{7CDA2AB7-B2A8-475A-924B-CA4AF354D980}" sibTransId="{AB432D57-8D8A-4454-AE13-46093273A53E}"/>
    <dgm:cxn modelId="{372873C5-0799-4254-85FD-1E3FED193AE0}" type="presOf" srcId="{6CB2F86C-C706-4309-8198-879183CC29C4}" destId="{B8FD20E9-42EC-42E3-B37E-DE3655DF05B5}" srcOrd="0" destOrd="0" presId="urn:microsoft.com/office/officeart/2005/8/layout/hList1"/>
    <dgm:cxn modelId="{61D13B5B-6723-4855-969F-8D20750F0DD6}" srcId="{6FF2F5C6-EC91-4F2E-82B0-A059133B199E}" destId="{B79CC8FA-7BCC-430B-B25B-756FE5107E7F}" srcOrd="3" destOrd="0" parTransId="{8144FBCE-5717-4BE1-9132-15E9A938EAD1}" sibTransId="{13894756-B21A-4AA7-890F-FE841FA532D0}"/>
    <dgm:cxn modelId="{4420A4CD-49A8-4EDB-B99C-6C9742694A0F}" type="presOf" srcId="{79C776D3-CAC8-4F37-BAD1-79539CF06E20}" destId="{AF52E41F-9B74-4EFD-AB4F-D56DF4A12507}" srcOrd="0" destOrd="5" presId="urn:microsoft.com/office/officeart/2005/8/layout/hList1"/>
    <dgm:cxn modelId="{3CB86A7D-16E2-4CCA-A861-573015BD3DCA}" type="presOf" srcId="{CBB4378B-6E46-4864-B5B5-8A912CB0B326}" destId="{B8FD20E9-42EC-42E3-B37E-DE3655DF05B5}" srcOrd="0" destOrd="1" presId="urn:microsoft.com/office/officeart/2005/8/layout/hList1"/>
    <dgm:cxn modelId="{233A8B4F-AD63-437E-9CB9-C06517E8A8DC}" type="presOf" srcId="{CC730731-66F8-4B01-8CEA-0A6ED3F9F215}" destId="{AF52E41F-9B74-4EFD-AB4F-D56DF4A12507}" srcOrd="0" destOrd="4" presId="urn:microsoft.com/office/officeart/2005/8/layout/hList1"/>
    <dgm:cxn modelId="{376F5D22-407B-47CC-8675-DA51D35BB1C9}" srcId="{EF69AFF4-72FD-4699-BF11-CD5520DE7934}" destId="{EF077C59-C876-42A1-B891-198DBD5B66B8}" srcOrd="7" destOrd="0" parTransId="{1144D3A8-4F16-493D-B183-F4191D0C348E}" sibTransId="{F5D049A8-4AD4-49F1-8EBF-8F9B1EAACFD3}"/>
    <dgm:cxn modelId="{667BF4D0-2160-4FBF-90AA-CAE281849D6E}" type="presOf" srcId="{97ADEE2F-8685-4C14-924B-62C3580949B4}" destId="{B8FD20E9-42EC-42E3-B37E-DE3655DF05B5}" srcOrd="0" destOrd="6" presId="urn:microsoft.com/office/officeart/2005/8/layout/hList1"/>
    <dgm:cxn modelId="{3D1A96B0-4071-4163-8E30-FD45B6FE7D58}" type="presOf" srcId="{C72AE100-88EF-4A8F-9E76-23751756D229}" destId="{AF52E41F-9B74-4EFD-AB4F-D56DF4A12507}" srcOrd="0" destOrd="0" presId="urn:microsoft.com/office/officeart/2005/8/layout/hList1"/>
    <dgm:cxn modelId="{873BA775-4E23-4F4E-B8BF-586F296624D3}" type="presOf" srcId="{CF8F7D73-4A4A-4D22-AF8F-C492342E5C27}" destId="{B8FD20E9-42EC-42E3-B37E-DE3655DF05B5}" srcOrd="0" destOrd="4" presId="urn:microsoft.com/office/officeart/2005/8/layout/hList1"/>
    <dgm:cxn modelId="{A25A9285-66A2-49A2-AB60-10D4D05F9634}" srcId="{EF69AFF4-72FD-4699-BF11-CD5520DE7934}" destId="{A67A82AD-56DE-4160-88F0-DAB7E2597A2A}" srcOrd="1" destOrd="0" parTransId="{54587FF1-C211-4D0A-82AF-552D57FC9A44}" sibTransId="{94204926-CD27-4413-9EBA-852938BAA2E3}"/>
    <dgm:cxn modelId="{40BE5EE3-E2E2-442E-A6F7-29F49AF8C22E}" srcId="{EF69AFF4-72FD-4699-BF11-CD5520DE7934}" destId="{C72AE100-88EF-4A8F-9E76-23751756D229}" srcOrd="0" destOrd="0" parTransId="{79F7AF82-487D-4A5F-B1B2-87D9C1C34AFE}" sibTransId="{E18EC54A-8DB2-474A-8779-4B777BC320FD}"/>
    <dgm:cxn modelId="{6A2089A0-0CE9-4A0F-8932-8D8D323C6609}" type="presOf" srcId="{005919F4-514C-4726-A4B3-5D25FFC9B151}" destId="{AF52E41F-9B74-4EFD-AB4F-D56DF4A12507}" srcOrd="0" destOrd="2" presId="urn:microsoft.com/office/officeart/2005/8/layout/hList1"/>
    <dgm:cxn modelId="{B48D823B-E6FD-4EE5-995F-D154D731EA4E}" srcId="{570F872F-0688-41A0-A951-3C464620E773}" destId="{BD9882CB-F3A4-4FBA-8EA1-F154D7569FF8}" srcOrd="1" destOrd="0" parTransId="{9FDB16F3-40DC-4A8B-AF46-AA2D04823F96}" sibTransId="{81B3F65F-3ED2-4EB5-9CFB-1A3A107EA8D4}"/>
    <dgm:cxn modelId="{CE6DB42F-1351-417D-B9D3-B5B2AEDB3CC2}" srcId="{EF69AFF4-72FD-4699-BF11-CD5520DE7934}" destId="{D3EACF2B-6AB0-48C6-B984-C0D0B9A809C8}" srcOrd="6" destOrd="0" parTransId="{AADA4D14-4DB7-4BD6-9CDC-D8CA55A3E322}" sibTransId="{17E03785-D5F6-4DA0-A7B8-C7DE4011F9AF}"/>
    <dgm:cxn modelId="{11F3C988-F84C-4CFD-B3D5-943BE53D6A63}" srcId="{BD9882CB-F3A4-4FBA-8EA1-F154D7569FF8}" destId="{6CB2F86C-C706-4309-8198-879183CC29C4}" srcOrd="0" destOrd="0" parTransId="{F92C354A-8DE6-4C69-81DF-6EE6B5DABF9F}" sibTransId="{40E32808-FBC3-4D69-B016-F55234E1C419}"/>
    <dgm:cxn modelId="{75D7B298-F07B-4324-A08B-9DBFEE3DA88E}" srcId="{EF69AFF4-72FD-4699-BF11-CD5520DE7934}" destId="{A40AA47F-0180-4497-91D6-F91BACD1171F}" srcOrd="3" destOrd="0" parTransId="{8AEE5F44-1587-43BD-90B6-EC8DA0C81EBA}" sibTransId="{409B6132-91CA-47CC-9409-F6C50A98ECC4}"/>
    <dgm:cxn modelId="{17E16153-F9F4-48F3-8226-C9DB9D78BE92}" srcId="{6FF2F5C6-EC91-4F2E-82B0-A059133B199E}" destId="{90250E15-C1D2-4AF9-841E-D661E573931E}" srcOrd="1" destOrd="0" parTransId="{44AEF37E-763D-48EF-A973-0DB906A4E9C7}" sibTransId="{18B0A7FA-42B4-48FF-BE2E-D291CEABE153}"/>
    <dgm:cxn modelId="{89D2123F-1527-4745-A8CF-EC69D300ABA3}" type="presOf" srcId="{A67A82AD-56DE-4160-88F0-DAB7E2597A2A}" destId="{AF52E41F-9B74-4EFD-AB4F-D56DF4A12507}" srcOrd="0" destOrd="1" presId="urn:microsoft.com/office/officeart/2005/8/layout/hList1"/>
    <dgm:cxn modelId="{CB6FF741-752C-4111-840D-49D61E02F322}" type="presOf" srcId="{1C4F4C35-BD15-418F-A8D8-30E0A4B8601A}" destId="{B8FD20E9-42EC-42E3-B37E-DE3655DF05B5}" srcOrd="0" destOrd="5" presId="urn:microsoft.com/office/officeart/2005/8/layout/hList1"/>
    <dgm:cxn modelId="{AE3DF7AC-7D67-4583-838F-2AB52B73B624}" type="presOf" srcId="{C65F6405-6B97-4DA2-B785-3031C329A07B}" destId="{B8FD20E9-42EC-42E3-B37E-DE3655DF05B5}" srcOrd="0" destOrd="2" presId="urn:microsoft.com/office/officeart/2005/8/layout/hList1"/>
    <dgm:cxn modelId="{37A69D98-D430-4A0C-8152-66BAFA2FC6E7}" srcId="{EF69AFF4-72FD-4699-BF11-CD5520DE7934}" destId="{79C776D3-CAC8-4F37-BAD1-79539CF06E20}" srcOrd="5" destOrd="0" parTransId="{DEC067C8-77BB-4064-8C39-3BF07E1A6614}" sibTransId="{CB05FDCC-E7A1-4663-808F-11F7D75DE098}"/>
    <dgm:cxn modelId="{9D040D49-BD2D-4A6D-A008-02DF4DB23F25}" srcId="{BD9882CB-F3A4-4FBA-8EA1-F154D7569FF8}" destId="{97ADEE2F-8685-4C14-924B-62C3580949B4}" srcOrd="6" destOrd="0" parTransId="{B0C83BBD-FA2F-4EF9-A282-13A4D4908DAD}" sibTransId="{55080560-7E5B-463B-B66B-02532C9B79A4}"/>
    <dgm:cxn modelId="{91AF5DAC-C000-4B9E-8525-105C9ADD2D39}" type="presOf" srcId="{CF58178A-FFDD-46DA-A76D-78886AB5BF52}" destId="{A3663252-EA0A-4509-82A8-70D4E10DF9AB}" srcOrd="0" destOrd="0" presId="urn:microsoft.com/office/officeart/2005/8/layout/hList1"/>
    <dgm:cxn modelId="{128444AD-FC65-47DC-9760-6A22EA7F786A}" type="presOf" srcId="{D87D518B-1B5B-441D-B5AD-0820B2C71811}" destId="{B8FD20E9-42EC-42E3-B37E-DE3655DF05B5}" srcOrd="0" destOrd="9" presId="urn:microsoft.com/office/officeart/2005/8/layout/hList1"/>
    <dgm:cxn modelId="{EA7486D8-4D69-48DC-BCF1-484F97C7E758}" srcId="{6FF2F5C6-EC91-4F2E-82B0-A059133B199E}" destId="{687C1E11-AB02-4F03-B4D4-B6752AE06788}" srcOrd="2" destOrd="0" parTransId="{31A93F0C-7B7F-48B7-9D10-C409B6CF8AA9}" sibTransId="{FBDE9F1D-C2A5-4422-A9F2-A459C5F668E5}"/>
    <dgm:cxn modelId="{423C56C0-72F3-45B4-AB10-9A84C6B6AD50}" type="presOf" srcId="{40A228B9-BD75-471D-8839-15B920A43E96}" destId="{B8FD20E9-42EC-42E3-B37E-DE3655DF05B5}" srcOrd="0" destOrd="7" presId="urn:microsoft.com/office/officeart/2005/8/layout/hList1"/>
    <dgm:cxn modelId="{E7791A1E-0AC1-44EF-AF12-59D28FBC4A0F}" srcId="{EF69AFF4-72FD-4699-BF11-CD5520DE7934}" destId="{005919F4-514C-4726-A4B3-5D25FFC9B151}" srcOrd="2" destOrd="0" parTransId="{AA017A39-1C5B-45D6-A240-39CBC41019BA}" sibTransId="{7854DC3C-7AC8-43F1-814E-A478BC8ACD2F}"/>
    <dgm:cxn modelId="{A19C2F01-8A90-41B5-8FA1-D2F71A67FF98}" type="presOf" srcId="{E0D0E11B-3906-455E-B2E8-20742C91CBC9}" destId="{B8FD20E9-42EC-42E3-B37E-DE3655DF05B5}" srcOrd="0" destOrd="8" presId="urn:microsoft.com/office/officeart/2005/8/layout/hList1"/>
    <dgm:cxn modelId="{04A4496D-F513-442B-8754-84AD444A846B}" type="presOf" srcId="{A40AA47F-0180-4497-91D6-F91BACD1171F}" destId="{AF52E41F-9B74-4EFD-AB4F-D56DF4A12507}" srcOrd="0" destOrd="3" presId="urn:microsoft.com/office/officeart/2005/8/layout/hList1"/>
    <dgm:cxn modelId="{852A19B6-1CE0-4B51-A7E4-2BAD1F476169}" type="presOf" srcId="{EF077C59-C876-42A1-B891-198DBD5B66B8}" destId="{AF52E41F-9B74-4EFD-AB4F-D56DF4A12507}" srcOrd="0" destOrd="7" presId="urn:microsoft.com/office/officeart/2005/8/layout/hList1"/>
    <dgm:cxn modelId="{CDD2196C-C539-4E1F-847F-B6A62F0AF05D}" srcId="{570F872F-0688-41A0-A951-3C464620E773}" destId="{6FF2F5C6-EC91-4F2E-82B0-A059133B199E}" srcOrd="0" destOrd="0" parTransId="{F323C03A-A98D-43CD-A893-EE015C525095}" sibTransId="{AB85DCBF-86F7-4E94-A7D5-65A7F8D61FD9}"/>
    <dgm:cxn modelId="{91B496DB-4B8A-46DC-8309-8780FF2B2A42}" type="presOf" srcId="{806E3B3F-473B-4F81-942D-52CAFE7809BD}" destId="{B8FD20E9-42EC-42E3-B37E-DE3655DF05B5}" srcOrd="0" destOrd="10" presId="urn:microsoft.com/office/officeart/2005/8/layout/hList1"/>
    <dgm:cxn modelId="{9E0117CE-43AD-4633-BD95-59F3D37C0B76}" type="presOf" srcId="{B79CC8FA-7BCC-430B-B25B-756FE5107E7F}" destId="{A3663252-EA0A-4509-82A8-70D4E10DF9AB}" srcOrd="0" destOrd="3" presId="urn:microsoft.com/office/officeart/2005/8/layout/hList1"/>
    <dgm:cxn modelId="{A5FAEEB7-1FEB-4092-937E-6D681DC39495}" srcId="{EF69AFF4-72FD-4699-BF11-CD5520DE7934}" destId="{CC730731-66F8-4B01-8CEA-0A6ED3F9F215}" srcOrd="4" destOrd="0" parTransId="{3628A4DA-AC87-45CE-B6B3-BA696EB41542}" sibTransId="{06BD6BB1-05E5-46F4-BBE7-59504A508858}"/>
    <dgm:cxn modelId="{154AE3D5-2DD2-4FAE-84C7-0FA42B0F7EB9}" srcId="{EF69AFF4-72FD-4699-BF11-CD5520DE7934}" destId="{6A705820-EFB2-4000-987B-6740CA6AE260}" srcOrd="8" destOrd="0" parTransId="{CCBAC909-2582-496C-9A3B-3C3CD4F0B95A}" sibTransId="{4AB81ADA-1857-4F06-90A3-90F40BB84284}"/>
    <dgm:cxn modelId="{2050B743-6FA5-4861-9B9E-A8A1CFC96A13}" srcId="{BD9882CB-F3A4-4FBA-8EA1-F154D7569FF8}" destId="{806E3B3F-473B-4F81-942D-52CAFE7809BD}" srcOrd="10" destOrd="0" parTransId="{7ED4C3AB-0BB1-4A99-AC4E-919BF0B48727}" sibTransId="{A54776ED-EE49-4944-A7C8-C3C2B4B7F6F8}"/>
    <dgm:cxn modelId="{F5BB5A51-8DB0-4579-B9AF-948F6F353F81}" srcId="{BD9882CB-F3A4-4FBA-8EA1-F154D7569FF8}" destId="{CF8F7D73-4A4A-4D22-AF8F-C492342E5C27}" srcOrd="4" destOrd="0" parTransId="{CAB2DD09-917C-48DF-91FF-672B6D2F6894}" sibTransId="{5C707503-AEBC-42E5-A7F1-7E50E8238F09}"/>
    <dgm:cxn modelId="{6C322177-EE30-4BB9-BFA8-2582C3C53309}" srcId="{BD9882CB-F3A4-4FBA-8EA1-F154D7569FF8}" destId="{E0D0E11B-3906-455E-B2E8-20742C91CBC9}" srcOrd="8" destOrd="0" parTransId="{8F641A26-6438-4F32-A574-9D5ED021E5E2}" sibTransId="{8F205197-6A46-4AB8-A3C7-E1450F2CCAE4}"/>
    <dgm:cxn modelId="{3A5CE845-89A6-4803-B877-9ED60BF5B808}" srcId="{BD9882CB-F3A4-4FBA-8EA1-F154D7569FF8}" destId="{C65F6405-6B97-4DA2-B785-3031C329A07B}" srcOrd="2" destOrd="0" parTransId="{5F89A053-57C4-4D95-90CB-C2F2F322EDCD}" sibTransId="{0BBC075E-90EF-444F-8DDF-794A8FB63A5B}"/>
    <dgm:cxn modelId="{E8B88872-FB7F-4798-BD8F-A321487221A1}" type="presOf" srcId="{EF69AFF4-72FD-4699-BF11-CD5520DE7934}" destId="{10215A44-C1B9-417F-AB7A-3BA557DCFAB9}" srcOrd="0" destOrd="0" presId="urn:microsoft.com/office/officeart/2005/8/layout/hList1"/>
    <dgm:cxn modelId="{EA8649C1-E4FF-49E7-AA12-66BB60C6685B}" srcId="{BD9882CB-F3A4-4FBA-8EA1-F154D7569FF8}" destId="{40A228B9-BD75-471D-8839-15B920A43E96}" srcOrd="7" destOrd="0" parTransId="{2C4CCCE0-C99F-43EA-B2F6-17574D1043ED}" sibTransId="{C0FC61FD-320A-4BE5-BEC7-0362ABF3D105}"/>
    <dgm:cxn modelId="{5C86D581-62DE-49D8-BEED-77E16785E6C8}" srcId="{570F872F-0688-41A0-A951-3C464620E773}" destId="{EF69AFF4-72FD-4699-BF11-CD5520DE7934}" srcOrd="2" destOrd="0" parTransId="{5BAC92FC-55F7-456B-AE95-4472EA056084}" sibTransId="{6BD00736-4B02-4EC4-91BD-C8D697161F84}"/>
    <dgm:cxn modelId="{3C22C13A-90C4-4BE8-A044-DFCC5EBA4E51}" type="presOf" srcId="{BD9882CB-F3A4-4FBA-8EA1-F154D7569FF8}" destId="{680D5DA2-A1E5-4994-A416-9B2D439C8756}" srcOrd="0" destOrd="0" presId="urn:microsoft.com/office/officeart/2005/8/layout/hList1"/>
    <dgm:cxn modelId="{FE21FBDC-AE20-4A5D-80D1-BEED777DBDE8}" type="presOf" srcId="{6A705820-EFB2-4000-987B-6740CA6AE260}" destId="{AF52E41F-9B74-4EFD-AB4F-D56DF4A12507}" srcOrd="0" destOrd="8" presId="urn:microsoft.com/office/officeart/2005/8/layout/hList1"/>
    <dgm:cxn modelId="{AAF0D885-0DA8-41F1-BD5F-4842084A7E37}" type="presParOf" srcId="{1BD5D67A-D7D4-4DDD-A3F1-ADDDA8F7BE16}" destId="{F76A6A64-7502-492A-86E1-F2645F5DF9C8}" srcOrd="0" destOrd="0" presId="urn:microsoft.com/office/officeart/2005/8/layout/hList1"/>
    <dgm:cxn modelId="{CD7B5750-63AE-4B83-B19C-3ED6A6C485D8}" type="presParOf" srcId="{F76A6A64-7502-492A-86E1-F2645F5DF9C8}" destId="{0856D6A7-18DE-4F73-B65D-1FC96D93BB3B}" srcOrd="0" destOrd="0" presId="urn:microsoft.com/office/officeart/2005/8/layout/hList1"/>
    <dgm:cxn modelId="{081350D2-BA57-48A1-BDD9-9D3714E85207}" type="presParOf" srcId="{F76A6A64-7502-492A-86E1-F2645F5DF9C8}" destId="{A3663252-EA0A-4509-82A8-70D4E10DF9AB}" srcOrd="1" destOrd="0" presId="urn:microsoft.com/office/officeart/2005/8/layout/hList1"/>
    <dgm:cxn modelId="{5692A92B-7A11-49FA-8B0F-C2530EA4AD77}" type="presParOf" srcId="{1BD5D67A-D7D4-4DDD-A3F1-ADDDA8F7BE16}" destId="{1AB6DB3A-F90C-41BE-B3B2-1F2910D1DDCC}" srcOrd="1" destOrd="0" presId="urn:microsoft.com/office/officeart/2005/8/layout/hList1"/>
    <dgm:cxn modelId="{168C4B3C-7406-4C5F-8D0F-EB784507A6FE}" type="presParOf" srcId="{1BD5D67A-D7D4-4DDD-A3F1-ADDDA8F7BE16}" destId="{41F5DE99-FA5A-4A8C-A814-6C95C582E6C4}" srcOrd="2" destOrd="0" presId="urn:microsoft.com/office/officeart/2005/8/layout/hList1"/>
    <dgm:cxn modelId="{1B686BFE-D72A-412D-8F59-6731618AAF27}" type="presParOf" srcId="{41F5DE99-FA5A-4A8C-A814-6C95C582E6C4}" destId="{680D5DA2-A1E5-4994-A416-9B2D439C8756}" srcOrd="0" destOrd="0" presId="urn:microsoft.com/office/officeart/2005/8/layout/hList1"/>
    <dgm:cxn modelId="{84DA873C-C706-4D27-8DBD-F58180A5FC4E}" type="presParOf" srcId="{41F5DE99-FA5A-4A8C-A814-6C95C582E6C4}" destId="{B8FD20E9-42EC-42E3-B37E-DE3655DF05B5}" srcOrd="1" destOrd="0" presId="urn:microsoft.com/office/officeart/2005/8/layout/hList1"/>
    <dgm:cxn modelId="{5E848624-785F-4129-AC64-DA8DA282F113}" type="presParOf" srcId="{1BD5D67A-D7D4-4DDD-A3F1-ADDDA8F7BE16}" destId="{7285AA05-B760-45D2-9BBE-93DC4DAE8D83}" srcOrd="3" destOrd="0" presId="urn:microsoft.com/office/officeart/2005/8/layout/hList1"/>
    <dgm:cxn modelId="{C5F12C43-A7D9-4378-AEC2-5581E5FC6BCC}" type="presParOf" srcId="{1BD5D67A-D7D4-4DDD-A3F1-ADDDA8F7BE16}" destId="{953B976D-1602-4E60-9A91-525E08CDCE16}" srcOrd="4" destOrd="0" presId="urn:microsoft.com/office/officeart/2005/8/layout/hList1"/>
    <dgm:cxn modelId="{CDF451F8-859D-45F1-8B36-04E299D21856}" type="presParOf" srcId="{953B976D-1602-4E60-9A91-525E08CDCE16}" destId="{10215A44-C1B9-417F-AB7A-3BA557DCFAB9}" srcOrd="0" destOrd="0" presId="urn:microsoft.com/office/officeart/2005/8/layout/hList1"/>
    <dgm:cxn modelId="{189B725B-80D3-4ED7-98F1-A8F763B17429}" type="presParOf" srcId="{953B976D-1602-4E60-9A91-525E08CDCE16}" destId="{AF52E41F-9B74-4EFD-AB4F-D56DF4A12507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B9062-EB85-49C2-82C6-DF4A0AF26AA2}" type="datetimeFigureOut">
              <a:rPr lang="ru-RU" smtClean="0"/>
              <a:pPr/>
              <a:t>08.06.2018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AE890-284E-490B-AAE9-261779DA3D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609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227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85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265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236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499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08.06.2018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501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08.06.2018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668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08.06.2018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847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025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0749-4EF8-4874-8CAA-ECE19A833E2B}" type="datetimeFigureOut">
              <a:rPr lang="ru-RU" smtClean="0"/>
              <a:pPr/>
              <a:t>08.06.2018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699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60749-4EF8-4874-8CAA-ECE19A833E2B}" type="datetimeFigureOut">
              <a:rPr lang="ru-RU" smtClean="0"/>
              <a:pPr/>
              <a:t>08.06.2018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02E18-7E28-4715-8301-D64D087CBE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811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oftb.ru/netcat_files/doks/rer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ОХВАТ ХИМИОПРОФИЛАКТИКОЙ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ВИЧ-ИНФИЦИРОВАННЫХ ПАЦИЕНТОВ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РАЙОНАХ НИЖЕГОРОДСКОЙ ОБЛАСТИ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778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1483591"/>
                <a:gridCol w="1145309"/>
                <a:gridCol w="1468582"/>
                <a:gridCol w="1160318"/>
                <a:gridCol w="1545936"/>
                <a:gridCol w="1082964"/>
              </a:tblGrid>
              <a:tr h="470969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абс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5782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Отобрано из Центра для проведения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ХП в ЦРБ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95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Проведена проба Манту с 2 ТЕ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smtClean="0"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33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Назначена ХП</a:t>
                      </a:r>
                    </a:p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56,2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6328"/>
            <a:ext cx="10515600" cy="127982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ДЛИТЕЛЬНОСТЬ ХИМИОПРОФИЛАКТИКИ ТУБЕРКУЛЕЗА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(Инструкция по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химиопрофилактике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туберкулеза у взрослых больных ВИЧ-инфекцией, 2016 г.)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98060"/>
            <a:ext cx="11095182" cy="5198015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Если после проведения профилактического курса количество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4+-лимфоцитов у пациента не превышает 350 клеток/мкл следует повторять ХП независимо от проведения АРВТ до повышения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4+-лимфоцитов выше уровня 350 клеток/мкл</a:t>
            </a:r>
          </a:p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</a:p>
          <a:p>
            <a:pPr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После окончания 6-месячного курса ХП                                  Назначение повторных курсов ХП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уровень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4+ менее 350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/мкл,                                                при снижении уровня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4+ менее 350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/мкл,        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курс ХП продолжают до повышения                                         независимо от количества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4+  выше 350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/мкл                                                                ранее проведенных курсов ХП    </a:t>
            </a:r>
          </a:p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168073" y="3583709"/>
            <a:ext cx="484632" cy="979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8266545" y="3556000"/>
            <a:ext cx="484632" cy="979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86327"/>
            <a:ext cx="10515600" cy="1782617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ХИМИОПРОФИЛАКТИКА ТУБЕРКУЛЕЗА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АНТИРЕТРОВИРУСНАЯ ТЕРАПИЯ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(Инструкция по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химиопрофилактике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туберкулеза у взрослых больных ВИЧ-инфекцией, 2016 г.)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419927"/>
            <a:ext cx="10515600" cy="3757036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 показаниях к назначению АРВТ и ХП у больных ВИЧ-инфекцией при количестве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4+-лимфоцитов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менее 100 клеток/мкл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 целью профилактики развития синдрома восстановления иммунной системы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первоначально назначается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химиопрофилактика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туберкулеза, а через 5-7 дней присоединяется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антиретровирусная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терапия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124365"/>
            <a:ext cx="10515600" cy="40525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Русановская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Галина Федоровна</a:t>
            </a:r>
          </a:p>
          <a:p>
            <a:pPr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врач-фтизиатр ГБУЗ НО «НОЦ СПИД»</a:t>
            </a:r>
          </a:p>
          <a:p>
            <a:pPr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/т  436-24-29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AutoShape 2" descr="C:\Documents and Settings\User\%D0%A0%D0%B0%D0%B1%D0%BE%D1%87%D0%B8%D0%B9 %D1%81%D1%82%D0%BE%D0%BB\%D0%A0%D0%93%D0%A4\%D0%91%D1%83%D0%BA%D0%BB%D0%B5%D1%82 %D0%9F%D1%80%D0%BE%D1%84%D0%B8%D0%BB%D0%B0%D0%BA%D1%82%D0%B8%D0%BA%D0%B0 %D0%A2%D0%91 (%D1%82%D0%B8%D1%82. %D0%BB%D0%B8%D1%81%D1%82)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4" name="AutoShape 2" descr="C:\Documents and Settings\User\%D0%A0%D0%B0%D0%B1%D0%BE%D1%87%D0%B8%D0%B9 %D1%81%D1%82%D0%BE%D0%BB\%D0%A0%D0%93%D0%A4\%D0%91%D1%83%D0%BA%D0%BB%D0%B5%D1%82 %D0%9F%D1%80%D0%BE%D1%84%D0%B8%D0%BB%D0%B0%D0%BA%D1%82%D0%B8%D0%BA%D0%B0 %D0%A2%D0%91 (%D1%82%D0%B8%D1%82. %D0%BB%D0%B8%D1%81%D1%82)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2" descr="C:\Documents and Settings\User\%D0%A0%D0%B0%D0%B1%D0%BE%D1%87%D0%B8%D0%B9 %D1%81%D1%82%D0%BE%D0%BB\%D0%A0%D0%93%D0%A4\%D0%91%D1%83%D0%BA%D0%BB%D0%B5%D1%82 %D0%9F%D1%80%D0%BE%D1%84%D0%B8%D0%BB%D0%B0%D0%BA%D1%82%D0%B8%D0%BA%D0%B0 %D0%A2%D0%91 (%D1%82%D0%B8%D1%82. %D0%BB%D0%B8%D1%81%D1%82)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9728"/>
            <a:ext cx="10515600" cy="158096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ОХВАТ ХИМИОПРОФИЛАКТИКОЙ ВИЧ-ИНФИЦИРОВАННЫХ ПАЦИЕНТОВ В РАЙОНАХ НИЖЕГОРОДСКОЙ ОБЛАСТИ ЗА 2018 г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(по состоянию на 01.06.2018 г.)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(по данным отчетных форм за 2018 г., утв. приказом МЗ НО от 17.09.2015 г. №3800)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666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4696"/>
                <a:gridCol w="2965704"/>
                <a:gridCol w="3505200"/>
              </a:tblGrid>
              <a:tr h="8215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медицинской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(чел.)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Дата назначения ХП</a:t>
                      </a:r>
                    </a:p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24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Лысковская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ЦРБ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22.02.2018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22.05.2018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Борская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ЦРБ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01.03.2018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Кстовская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ЦРБ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20.04.2018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15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Городская больница №2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г. Дзержинск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21.05.2018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Богородская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ЦРБ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23.05.2018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Городецкая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ЦРБ</a:t>
                      </a:r>
                      <a:endParaRPr lang="ru-RU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01.06.2018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37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010030" cy="1325563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 – ПРАВОВЫЕ ДОКУМЕНТЫ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02691"/>
            <a:ext cx="10515600" cy="4817706"/>
          </a:xfrm>
        </p:spPr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3.1.2.3114-13 «Профилактика туберкулеза»</a:t>
            </a:r>
          </a:p>
          <a:p>
            <a:pPr marL="457200" indent="-457200" algn="just">
              <a:buAutoNum type="arabicPeriod" startAt="2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РФ от 21.03.2003 г. № 109 «О совершенствовании противотуберкулезных мероприятий в РФ»</a:t>
            </a:r>
          </a:p>
          <a:p>
            <a:pPr marL="457200" indent="-457200" algn="just">
              <a:buAutoNum type="arabicPeriod" startAt="3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РФ от 15.11.2012 г. № 932н «Об утверждении Порядка оказания медицинской помощи больным туберкулезом»</a:t>
            </a:r>
          </a:p>
          <a:p>
            <a:pPr marL="457200" indent="-457200" algn="just">
              <a:buAutoNum type="arabicPeriod" startAt="4"/>
            </a:pP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МЗ РФ от 29.12.2014 г. 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951 </a:t>
            </a:r>
            <a:r>
              <a:rPr lang="ru-RU" alt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</a:t>
            </a:r>
            <a:r>
              <a:rPr lang="ru-RU" alt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совершенствованию диагностики и лечения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туберкулеза органов дыхания»</a:t>
            </a:r>
          </a:p>
          <a:p>
            <a:pPr marL="457200" indent="-457200" algn="just">
              <a:buAutoNum type="arabicPeriod" startAt="4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клинические рекомендации по профилактике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диагностике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лечению туберкулеза у больных ВИЧ – инфекцией (РОФ,  2016 г.)</a:t>
            </a:r>
          </a:p>
          <a:p>
            <a:pPr marL="0" indent="0" algn="just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     Инструкция по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химиопрофилактике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туберкулеза у взрослых больных ВИЧ-инфекцией (14.03.2016 г.)</a:t>
            </a:r>
          </a:p>
          <a:p>
            <a:pPr marL="457200" indent="-457200" algn="just">
              <a:buAutoNum type="arabicPeriod" startAt="7"/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НО от 13.08.2015 г. № 3497 «Об организации раннего выявления и профилактики туберкулеза у больных ВИЧ – инфекцией в Нижегородской области»</a:t>
            </a:r>
          </a:p>
          <a:p>
            <a:pPr marL="457200" indent="-457200" algn="just">
              <a:buAutoNum type="arabicPeriod" startAt="7"/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НО от 17.09.2015 г. № 3800 «О предоставлении отчетных форм по профилактике туберкулеза у больных ВИЧ-инфекцией в Нижегородской области»</a:t>
            </a:r>
          </a:p>
          <a:p>
            <a:pPr marL="457200" indent="-457200" algn="just">
              <a:buAutoNum type="arabicPeriod" startAt="7"/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НО от 29.08.2016 г. № 2463 «Об утверждении алгоритма по организации противоэпидемических, профилактических мероприятий и диспансеризации больных ВИЧ-инфекцией в медицинских организациях Нижегородской области» (с изменениями и дополнениями от 10.11.2016 г. № 3057)</a:t>
            </a:r>
          </a:p>
          <a:p>
            <a:pPr marL="457200" indent="-457200" algn="just">
              <a:buAutoNum type="arabicPeriod" startAt="7"/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МЗ НО от 07.09.2017 г. № 1516 «Об организации мониторинга за реализацией мероприятий по противодействию распространения ВИЧ-инфекции на территории Нижегородской области»</a:t>
            </a:r>
          </a:p>
        </p:txBody>
      </p:sp>
      <p:pic>
        <p:nvPicPr>
          <p:cNvPr id="4" name="Рисунок 3" descr="&amp;vcy;&amp;iecy;&amp;ncy;&amp;kcy;&amp;icy; &quot; Ivan-off - &amp;pcy;&amp;ocy;&amp;rcy;&amp;tcy;&amp;acy;&amp;lcy; &amp;vcy;&amp;iecy;&amp;kcy;&amp;tcy;&amp;ocy;&amp;rcy;&amp;ncy;&amp;ocy;&amp;gcy;&amp;ocy; &amp;kcy;&amp;lcy;&amp;icy;&amp;pcy;&amp;acy;&amp;rcy;&amp;tcy;&amp;acy; &amp;icy; &amp;ocy;&amp;bcy;&amp;ocy; &amp;vcy;&amp;scy;&amp;iecy;&amp;mcy; &amp;icy;&amp;ncy;&amp;tcy;&amp;iecy;&amp;rcy;&amp;iecy;&amp;scy;&amp;ncy;&amp;ocy;&amp;mcy; &amp;vcy; &amp;dcy;&amp;icy;&amp;zcy;&amp;acy;&amp;jcy;&amp;ncy;&amp;iecy;, &amp;rcy;&amp;iecy;&amp;kcy;&amp;lcy;&amp;acy;&amp;mcy;&amp;iecy; &amp;icy; &amp;ocy;&amp;bcy;&amp;ocy; &amp;vcy;&amp;scy;&amp;iecy;&amp;mcy; &amp;icy;&amp;ncy;&amp;tcy;&amp;iecy;&amp;rcy;&amp;iecy;&amp;scy;&amp;ncy;&amp;ocy;&amp;mcy; &amp;vcy; &amp;ncy;&amp;acy;&amp;shcy;&amp;iecy;&amp;mcy; &amp;bcy;&amp;iecy;&amp;zcy;&amp;ucy;&amp;mcy;&amp;ncy;&amp;ocy;&amp;mcy; &amp;mcy;&amp;i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129"/>
            <a:ext cx="2470245" cy="1687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68285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3552" y="0"/>
            <a:ext cx="82296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ОРГАНИЗАЦИИ ХИМИОПРОФИЛАКТИКИ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1384558"/>
              </p:ext>
            </p:extLst>
          </p:nvPr>
        </p:nvGraphicFramePr>
        <p:xfrm>
          <a:off x="1524000" y="1196752"/>
          <a:ext cx="9144000" cy="537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760482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34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7030A0"/>
                </a:solidFill>
              </a:rPr>
              <a:t/>
            </a:r>
            <a:br>
              <a:rPr lang="ru-RU" sz="2800" dirty="0">
                <a:solidFill>
                  <a:srgbClr val="7030A0"/>
                </a:solidFill>
              </a:rPr>
            </a:br>
            <a:endParaRPr lang="ru-RU" sz="24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83696" y="2492896"/>
            <a:ext cx="6500536" cy="36724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Симптомы: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Кашель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температуры тела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Ночная потливость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массы тела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sz="26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/>
              <a:t>		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с положительными результатами скрининга должны пройти диагностическое обследование для выявления либо активного туберкулеза, либо другого заболевания</a:t>
            </a:r>
            <a:endParaRPr lang="ru-RU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3696" y="6165304"/>
            <a:ext cx="75724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клинические протоколы по диагностике и лечению туберкулеза у </a:t>
            </a:r>
          </a:p>
          <a:p>
            <a:pPr lvl="0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ВИЧ-инфекцией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http://roftb.ru/netcat_files/doks/rerr.pdf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ВОЗ в отношении сотрудничества в области ТБ/ВИЧ, 2012 г.</a:t>
            </a:r>
          </a:p>
          <a:p>
            <a:endParaRPr lang="ru-RU" sz="1600" i="1" dirty="0"/>
          </a:p>
        </p:txBody>
      </p:sp>
      <p:pic>
        <p:nvPicPr>
          <p:cNvPr id="5" name="Содержимое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86647" y="888296"/>
            <a:ext cx="2046242" cy="2828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C:\Users\VERA\Pictures\разные картинки для презентаций\Безымянный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59289" y="3937726"/>
            <a:ext cx="1973600" cy="282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919536" y="374904"/>
            <a:ext cx="5904656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РОФ и ВОЗ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рекомендуют выявление ТБ у ЛЖВ, на основании скрининга четырех клинических симптомов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6966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1082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ЛУЧЕВОЙ ДИАГНОСТИКИ ТУБЕРКУЛЕЗА У 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ЛЖВ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544" y="2004290"/>
            <a:ext cx="8229600" cy="2863273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Лихорадящим больным ВИЧ-инфекцией с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иммуносупрессией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отсутствии изменений на обзорной рентгенограмме грудной клетки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мультиспиральная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компьютерная томография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легких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средостения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обязательно!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35560" y="5200072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alt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951 </a:t>
            </a:r>
            <a:r>
              <a:rPr lang="ru-RU" alt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МЗ РФ от 29.12.2014 г. «Об утверждении методических рекомендации по совершенствованию диагностики и лечения </a:t>
            </a:r>
            <a:r>
              <a:rPr lang="ru-RU" alt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туберкулеза </a:t>
            </a:r>
            <a:r>
              <a:rPr lang="ru-RU" alt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дыхания»</a:t>
            </a:r>
          </a:p>
        </p:txBody>
      </p:sp>
    </p:spTree>
    <p:extLst>
      <p:ext uri="{BB962C8B-B14F-4D97-AF65-F5344CB8AC3E}">
        <p14:creationId xmlns="" xmlns:p14="http://schemas.microsoft.com/office/powerpoint/2010/main" val="2556228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п. 3.2.; п.п. 1.1, 1.2 Приложения 1 к приказу МЗ НО от 13.08.2015 г. № 3497 «Об организации раннего выявления и профилактики туберкулеза у больных ВИЧ-инфекцией в Нижегородской области»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20007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Профилактика туберкулеза у больных ВИЧ-инфекцией проводится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уверенном исключении активного туберкулеза </a:t>
            </a:r>
            <a:r>
              <a:rPr lang="ru-RU" sz="16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(клинических и рентгенологических)</a:t>
            </a: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09964" y="2496312"/>
            <a:ext cx="9892145" cy="172821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иммунодефицита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(уровень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+-лимфоцитов менее 350 клеток/мкл) 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 зависимости от реакции на пробу Манту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37674" y="4599432"/>
            <a:ext cx="9873671" cy="190195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Положительной реакции на пробу Манту </a:t>
            </a:r>
          </a:p>
          <a:p>
            <a:pPr algn="just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 зависимости от выраженности иммунодефицита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396" y="174056"/>
            <a:ext cx="11175986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ХИМИОПРОФИЛАКТИКИ</a:t>
            </a:r>
            <a:b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(Нижегородская область)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ИЗОНИАЗИД     5 мг/кг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ВИТАМИН В 6 (ПИРИДОКСИНА ГИДРОХЛОРИД)             15-25 мг/сутки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 МЕСЯЦЕВ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1" descr="&amp;Icy;&amp;zcy;&amp;ocy;&amp;ncy;&amp;icy;&amp;acy;&amp;zcy;&amp;icy;&amp;dcy; &amp;icy;&amp;ncy;&amp;scy;&amp;tcy;&amp;rcy;&amp;ucy;&amp;kcy;&amp;tscy;&amp;icy;&amp;yacy; &amp;kcy; &amp;pcy;&amp;rcy;&amp;iecy;&amp;pcy;&amp;acy;&amp;rcy;&amp;acy;&amp;tcy;&amp;ucy;, &amp;pcy;&amp;rcy;&amp;icy;&amp;mcy;&amp;iecy;&amp;ncy;&amp;iecy;&amp;ncy;&amp;icy;&amp;iecy;, &amp;pcy;&amp;rcy;&amp;ocy;&amp;tcy;&amp;icy;&amp;vcy;&amp;ocy;&amp;pcy;&amp;ocy;&amp;kcy;&amp;acy;&amp;zcy;&amp;acy;&amp;ncy;&amp;icy;&amp;y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2222" y="1828945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1" descr="http://kareliaparket.ru/pic/small-667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55031" y="4193455"/>
            <a:ext cx="1719688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99986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ПРОТИВОПОКАЗАНИЯ К НАЗНАЧЕНИЮ ИЗОНИАЗИДА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91712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Эпилепсия, склонность к судорожным припадкам, периферическая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нейропатия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Инфекционные заболевания головного и спинного мозга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функции печени и почек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сердечно-сосудистой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(АГ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II-III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ст., стенокардия, ИБС, ЛСН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– III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ст., распространенный выраженный атеросклероз)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Кожные заболевания (псориаз, экзема в фазе обострения)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Флебиты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Микседема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3491</TotalTime>
  <Words>847</Words>
  <Application>Microsoft Office PowerPoint</Application>
  <PresentationFormat>Произвольный</PresentationFormat>
  <Paragraphs>156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ОХВАТ ХИМИОПРОФИЛАКТИКОЙ  ВИЧ-ИНФИЦИРОВАННЫХ ПАЦИЕНТОВ В РАЙОНАХ НИЖЕГОРОДСКОЙ ОБЛАСТИ</vt:lpstr>
      <vt:lpstr>ОХВАТ ХИМИОПРОФИЛАКТИКОЙ ВИЧ-ИНФИЦИРОВАННЫХ ПАЦИЕНТОВ В РАЙОНАХ НИЖЕГОРОДСКОЙ ОБЛАСТИ ЗА 2018 г.  (по состоянию на 01.06.2018 г.)  (по данным отчетных форм за 2018 г., утв. приказом МЗ НО от 17.09.2015 г. №3800)</vt:lpstr>
      <vt:lpstr>                                                                                                                                   НОРМАТИВНО – ПРАВОВЫЕ ДОКУМЕНТЫ</vt:lpstr>
      <vt:lpstr> ПОРЯДОК ОРГАНИЗАЦИИ ХИМИОПРОФИЛАКТИКИ </vt:lpstr>
      <vt:lpstr> </vt:lpstr>
      <vt:lpstr>ОСОБЕННОСТИ ЛУЧЕВОЙ ДИАГНОСТИКИ ТУБЕРКУЛЕЗА У ЛЖВ</vt:lpstr>
      <vt:lpstr>п. 3.2.; п.п. 1.1, 1.2 Приложения 1 к приказу МЗ НО от 13.08.2015 г. № 3497 «Об организации раннего выявления и профилактики туберкулеза у больных ВИЧ-инфекцией в Нижегородской области»</vt:lpstr>
      <vt:lpstr>   СХЕМА ХИМИОПРОФИЛАКТИКИ (Нижегородская область)</vt:lpstr>
      <vt:lpstr>ПРОТИВОПОКАЗАНИЯ К НАЗНАЧЕНИЮ ИЗОНИАЗИДА</vt:lpstr>
      <vt:lpstr>ДЛИТЕЛЬНОСТЬ ХИМИОПРОФИЛАКТИКИ ТУБЕРКУЛЕЗА   (Инструкция по химиопрофилактике туберкулеза у взрослых больных ВИЧ-инфекцией, 2016 г.)</vt:lpstr>
      <vt:lpstr>ХИМИОПРОФИЛАКТИКА ТУБЕРКУЛЕЗА  И АНТИРЕТРОВИРУСНАЯ ТЕРАПИЯ  (Инструкция по химиопрофилактике туберкулеза у взрослых больных ВИЧ-инфекцией, 2016 г.)</vt:lpstr>
      <vt:lpstr>Контактная информация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ТУБЕРКУЛЁЗА У ВИЧ - ИНФИЦИРОВАННЫХ</dc:title>
  <dc:creator>dns-shop</dc:creator>
  <cp:lastModifiedBy>User</cp:lastModifiedBy>
  <cp:revision>624</cp:revision>
  <dcterms:created xsi:type="dcterms:W3CDTF">2015-08-30T11:13:23Z</dcterms:created>
  <dcterms:modified xsi:type="dcterms:W3CDTF">2018-06-08T06:27:28Z</dcterms:modified>
</cp:coreProperties>
</file>