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7" r:id="rId2"/>
    <p:sldId id="293" r:id="rId3"/>
    <p:sldId id="294" r:id="rId4"/>
    <p:sldId id="288" r:id="rId5"/>
    <p:sldId id="297" r:id="rId6"/>
    <p:sldId id="349" r:id="rId7"/>
    <p:sldId id="341" r:id="rId8"/>
    <p:sldId id="298" r:id="rId9"/>
    <p:sldId id="276" r:id="rId10"/>
    <p:sldId id="267" r:id="rId11"/>
    <p:sldId id="292" r:id="rId12"/>
    <p:sldId id="286" r:id="rId13"/>
    <p:sldId id="285" r:id="rId14"/>
    <p:sldId id="354" r:id="rId15"/>
    <p:sldId id="355" r:id="rId16"/>
    <p:sldId id="356" r:id="rId17"/>
    <p:sldId id="373" r:id="rId18"/>
    <p:sldId id="357" r:id="rId19"/>
    <p:sldId id="360" r:id="rId20"/>
    <p:sldId id="361" r:id="rId21"/>
    <p:sldId id="362" r:id="rId22"/>
    <p:sldId id="369" r:id="rId23"/>
    <p:sldId id="366" r:id="rId24"/>
    <p:sldId id="371" r:id="rId25"/>
    <p:sldId id="291" r:id="rId26"/>
    <p:sldId id="353" r:id="rId27"/>
    <p:sldId id="35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3" autoAdjust="0"/>
    <p:restoredTop sz="86123" autoAdjust="0"/>
  </p:normalViewPr>
  <p:slideViewPr>
    <p:cSldViewPr snapToGrid="0">
      <p:cViewPr varScale="1">
        <p:scale>
          <a:sx n="104" d="100"/>
          <a:sy n="104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6104D-1DB0-46B7-964F-7059BCD755B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4CFB23-78F7-47DD-B8EC-F9267A93BA36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Профилактика туберкулеза у больных ВИЧ-инфекцией</a:t>
          </a:r>
          <a:endParaRPr lang="ru-RU" sz="32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44DA86-C7F3-49CF-8BCA-3A32497A48A2}" type="parTrans" cxnId="{258F61AE-2B27-4260-8931-3D5AD503DAE9}">
      <dgm:prSet/>
      <dgm:spPr/>
      <dgm:t>
        <a:bodyPr/>
        <a:lstStyle/>
        <a:p>
          <a:endParaRPr lang="ru-RU"/>
        </a:p>
      </dgm:t>
    </dgm:pt>
    <dgm:pt modelId="{BBEAEFB3-6493-448E-90BA-5CF3F55EE50F}" type="sibTrans" cxnId="{258F61AE-2B27-4260-8931-3D5AD503DAE9}">
      <dgm:prSet/>
      <dgm:spPr/>
      <dgm:t>
        <a:bodyPr/>
        <a:lstStyle/>
        <a:p>
          <a:endParaRPr lang="ru-RU"/>
        </a:p>
      </dgm:t>
    </dgm:pt>
    <dgm:pt modelId="{D7112704-2D63-44CC-BCB1-CA36373E6B7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Раннее начало АРВТ</a:t>
          </a:r>
        </a:p>
      </dgm:t>
    </dgm:pt>
    <dgm:pt modelId="{D6D90D43-C329-4ACE-AB41-E19DC4F3DE52}" type="parTrans" cxnId="{CDF2BACE-E3BA-4F51-A2E0-E82EE0F671B8}">
      <dgm:prSet/>
      <dgm:spPr/>
      <dgm:t>
        <a:bodyPr/>
        <a:lstStyle/>
        <a:p>
          <a:endParaRPr lang="ru-RU"/>
        </a:p>
      </dgm:t>
    </dgm:pt>
    <dgm:pt modelId="{BDD34A78-2F44-45D6-A802-91520D0CF904}" type="sibTrans" cxnId="{CDF2BACE-E3BA-4F51-A2E0-E82EE0F671B8}">
      <dgm:prSet/>
      <dgm:spPr/>
      <dgm:t>
        <a:bodyPr/>
        <a:lstStyle/>
        <a:p>
          <a:endParaRPr lang="ru-RU"/>
        </a:p>
      </dgm:t>
    </dgm:pt>
    <dgm:pt modelId="{8975D589-0293-4D46-9BEA-B06EA50A1A5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ХП ТБ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19CF65F-BC44-47D2-BCE5-ADA0C01FD6FC}" type="parTrans" cxnId="{6A7F6338-BE37-4E84-99D1-E3ED7B96713D}">
      <dgm:prSet/>
      <dgm:spPr/>
      <dgm:t>
        <a:bodyPr/>
        <a:lstStyle/>
        <a:p>
          <a:endParaRPr lang="ru-RU"/>
        </a:p>
      </dgm:t>
    </dgm:pt>
    <dgm:pt modelId="{67861D0B-2585-45EC-80C9-8FFDB8AD95E5}" type="sibTrans" cxnId="{6A7F6338-BE37-4E84-99D1-E3ED7B96713D}">
      <dgm:prSet/>
      <dgm:spPr/>
      <dgm:t>
        <a:bodyPr/>
        <a:lstStyle/>
        <a:p>
          <a:endParaRPr lang="ru-RU"/>
        </a:p>
      </dgm:t>
    </dgm:pt>
    <dgm:pt modelId="{1C85DB84-E799-46B6-8C92-012A7649EB9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Работа в очагах ТБ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F8870CF-46C7-403B-A046-462BB746FFFC}" type="parTrans" cxnId="{8538CE8F-136F-40EA-B533-76E98C900948}">
      <dgm:prSet/>
      <dgm:spPr/>
      <dgm:t>
        <a:bodyPr/>
        <a:lstStyle/>
        <a:p>
          <a:endParaRPr lang="ru-RU"/>
        </a:p>
      </dgm:t>
    </dgm:pt>
    <dgm:pt modelId="{CB362856-AE90-424E-93A3-337D86FFE197}" type="sibTrans" cxnId="{8538CE8F-136F-40EA-B533-76E98C900948}">
      <dgm:prSet/>
      <dgm:spPr/>
      <dgm:t>
        <a:bodyPr/>
        <a:lstStyle/>
        <a:p>
          <a:endParaRPr lang="ru-RU"/>
        </a:p>
      </dgm:t>
    </dgm:pt>
    <dgm:pt modelId="{68E6F137-CE3C-4BD7-A710-96C089FB85C9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Уменьшение резервуара ТБ инфекции за счет своевременного выявления и лечения всех больных ТБ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5F379B3-EAC0-4220-B249-CED96442794B}" type="parTrans" cxnId="{3482AF37-F781-453D-8E6B-6EF386FEB715}">
      <dgm:prSet/>
      <dgm:spPr/>
      <dgm:t>
        <a:bodyPr/>
        <a:lstStyle/>
        <a:p>
          <a:endParaRPr lang="ru-RU"/>
        </a:p>
      </dgm:t>
    </dgm:pt>
    <dgm:pt modelId="{A0611A32-1888-47AA-A308-027E8CA30348}" type="sibTrans" cxnId="{3482AF37-F781-453D-8E6B-6EF386FEB715}">
      <dgm:prSet/>
      <dgm:spPr/>
      <dgm:t>
        <a:bodyPr/>
        <a:lstStyle/>
        <a:p>
          <a:endParaRPr lang="ru-RU"/>
        </a:p>
      </dgm:t>
    </dgm:pt>
    <dgm:pt modelId="{32D8750C-6FDB-4994-B986-685A8559A877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Инфекционный контроль в МО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7F76D5C-01D7-4955-B948-F7A6C494F3E2}" type="parTrans" cxnId="{4F0705E7-E6F8-42B0-A7AC-3604D14305BF}">
      <dgm:prSet/>
      <dgm:spPr/>
      <dgm:t>
        <a:bodyPr/>
        <a:lstStyle/>
        <a:p>
          <a:endParaRPr lang="ru-RU"/>
        </a:p>
      </dgm:t>
    </dgm:pt>
    <dgm:pt modelId="{76C9F4E1-9D82-451E-AE11-FF37023C3912}" type="sibTrans" cxnId="{4F0705E7-E6F8-42B0-A7AC-3604D14305BF}">
      <dgm:prSet/>
      <dgm:spPr/>
      <dgm:t>
        <a:bodyPr/>
        <a:lstStyle/>
        <a:p>
          <a:endParaRPr lang="ru-RU"/>
        </a:p>
      </dgm:t>
    </dgm:pt>
    <dgm:pt modelId="{D95C7039-DFC2-4E23-9EB0-A30B6D182ECB}" type="pres">
      <dgm:prSet presAssocID="{5A46104D-1DB0-46B7-964F-7059BCD755B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27F20A-65F0-43CB-8DB5-CB23074524D4}" type="pres">
      <dgm:prSet presAssocID="{354CFB23-78F7-47DD-B8EC-F9267A93BA36}" presName="roof" presStyleLbl="dkBgShp" presStyleIdx="0" presStyleCnt="2"/>
      <dgm:spPr/>
      <dgm:t>
        <a:bodyPr/>
        <a:lstStyle/>
        <a:p>
          <a:endParaRPr lang="ru-RU"/>
        </a:p>
      </dgm:t>
    </dgm:pt>
    <dgm:pt modelId="{9D97E677-8D22-46D8-8766-CF88F48C73F2}" type="pres">
      <dgm:prSet presAssocID="{354CFB23-78F7-47DD-B8EC-F9267A93BA36}" presName="pillars" presStyleCnt="0"/>
      <dgm:spPr/>
    </dgm:pt>
    <dgm:pt modelId="{A3560D24-F7EE-45FD-87E0-5C3C5C7FD015}" type="pres">
      <dgm:prSet presAssocID="{354CFB23-78F7-47DD-B8EC-F9267A93BA36}" presName="pillar1" presStyleLbl="node1" presStyleIdx="0" presStyleCnt="5" custScaleX="78300" custScaleY="31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24C9A-19C0-4AF8-BB03-5CBFC0069F02}" type="pres">
      <dgm:prSet presAssocID="{8975D589-0293-4D46-9BEA-B06EA50A1A52}" presName="pillarX" presStyleLbl="node1" presStyleIdx="1" presStyleCnt="5" custScaleX="94311" custScaleY="93475" custLinFactNeighborX="1141" custLinFactNeighborY="-2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87402-382B-4ABD-8390-C04F3B0CECA7}" type="pres">
      <dgm:prSet presAssocID="{1C85DB84-E799-46B6-8C92-012A7649EB9F}" presName="pillarX" presStyleLbl="node1" presStyleIdx="2" presStyleCnt="5" custScaleX="103811" custLinFactNeighborX="1891" custLinFactNeighborY="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36BDB-2968-4FA3-889C-B095389D09B5}" type="pres">
      <dgm:prSet presAssocID="{68E6F137-CE3C-4BD7-A710-96C089FB85C9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407AB-9DC5-471B-85A6-441951DC63F7}" type="pres">
      <dgm:prSet presAssocID="{32D8750C-6FDB-4994-B986-685A8559A877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B7975-13FE-4967-AC50-EF1387B4E33A}" type="pres">
      <dgm:prSet presAssocID="{354CFB23-78F7-47DD-B8EC-F9267A93BA36}" presName="base" presStyleLbl="dkBgShp" presStyleIdx="1" presStyleCnt="2"/>
      <dgm:spPr>
        <a:solidFill>
          <a:schemeClr val="accent4">
            <a:lumMod val="40000"/>
            <a:lumOff val="60000"/>
          </a:schemeClr>
        </a:solidFill>
      </dgm:spPr>
    </dgm:pt>
  </dgm:ptLst>
  <dgm:cxnLst>
    <dgm:cxn modelId="{8538CE8F-136F-40EA-B533-76E98C900948}" srcId="{354CFB23-78F7-47DD-B8EC-F9267A93BA36}" destId="{1C85DB84-E799-46B6-8C92-012A7649EB9F}" srcOrd="2" destOrd="0" parTransId="{BF8870CF-46C7-403B-A046-462BB746FFFC}" sibTransId="{CB362856-AE90-424E-93A3-337D86FFE197}"/>
    <dgm:cxn modelId="{401F1B08-EABA-482A-8731-D4E6FCFC2742}" type="presOf" srcId="{32D8750C-6FDB-4994-B986-685A8559A877}" destId="{7D8407AB-9DC5-471B-85A6-441951DC63F7}" srcOrd="0" destOrd="0" presId="urn:microsoft.com/office/officeart/2005/8/layout/hList3"/>
    <dgm:cxn modelId="{3482AF37-F781-453D-8E6B-6EF386FEB715}" srcId="{354CFB23-78F7-47DD-B8EC-F9267A93BA36}" destId="{68E6F137-CE3C-4BD7-A710-96C089FB85C9}" srcOrd="3" destOrd="0" parTransId="{B5F379B3-EAC0-4220-B249-CED96442794B}" sibTransId="{A0611A32-1888-47AA-A308-027E8CA30348}"/>
    <dgm:cxn modelId="{4F0705E7-E6F8-42B0-A7AC-3604D14305BF}" srcId="{354CFB23-78F7-47DD-B8EC-F9267A93BA36}" destId="{32D8750C-6FDB-4994-B986-685A8559A877}" srcOrd="4" destOrd="0" parTransId="{A7F76D5C-01D7-4955-B948-F7A6C494F3E2}" sibTransId="{76C9F4E1-9D82-451E-AE11-FF37023C3912}"/>
    <dgm:cxn modelId="{F5C994B0-9033-467C-B2B9-79AC37431D63}" type="presOf" srcId="{1C85DB84-E799-46B6-8C92-012A7649EB9F}" destId="{70987402-382B-4ABD-8390-C04F3B0CECA7}" srcOrd="0" destOrd="0" presId="urn:microsoft.com/office/officeart/2005/8/layout/hList3"/>
    <dgm:cxn modelId="{A135A6B4-002F-4C56-AB14-2027D432C58A}" type="presOf" srcId="{5A46104D-1DB0-46B7-964F-7059BCD755BF}" destId="{D95C7039-DFC2-4E23-9EB0-A30B6D182ECB}" srcOrd="0" destOrd="0" presId="urn:microsoft.com/office/officeart/2005/8/layout/hList3"/>
    <dgm:cxn modelId="{58E6586A-FD58-4495-B77C-C02A2006E017}" type="presOf" srcId="{8975D589-0293-4D46-9BEA-B06EA50A1A52}" destId="{8B224C9A-19C0-4AF8-BB03-5CBFC0069F02}" srcOrd="0" destOrd="0" presId="urn:microsoft.com/office/officeart/2005/8/layout/hList3"/>
    <dgm:cxn modelId="{6A7F6338-BE37-4E84-99D1-E3ED7B96713D}" srcId="{354CFB23-78F7-47DD-B8EC-F9267A93BA36}" destId="{8975D589-0293-4D46-9BEA-B06EA50A1A52}" srcOrd="1" destOrd="0" parTransId="{E19CF65F-BC44-47D2-BCE5-ADA0C01FD6FC}" sibTransId="{67861D0B-2585-45EC-80C9-8FFDB8AD95E5}"/>
    <dgm:cxn modelId="{CDF2BACE-E3BA-4F51-A2E0-E82EE0F671B8}" srcId="{354CFB23-78F7-47DD-B8EC-F9267A93BA36}" destId="{D7112704-2D63-44CC-BCB1-CA36373E6B75}" srcOrd="0" destOrd="0" parTransId="{D6D90D43-C329-4ACE-AB41-E19DC4F3DE52}" sibTransId="{BDD34A78-2F44-45D6-A802-91520D0CF904}"/>
    <dgm:cxn modelId="{258F61AE-2B27-4260-8931-3D5AD503DAE9}" srcId="{5A46104D-1DB0-46B7-964F-7059BCD755BF}" destId="{354CFB23-78F7-47DD-B8EC-F9267A93BA36}" srcOrd="0" destOrd="0" parTransId="{DF44DA86-C7F3-49CF-8BCA-3A32497A48A2}" sibTransId="{BBEAEFB3-6493-448E-90BA-5CF3F55EE50F}"/>
    <dgm:cxn modelId="{DFB907B2-072B-4142-BC34-8B67FF3F4622}" type="presOf" srcId="{D7112704-2D63-44CC-BCB1-CA36373E6B75}" destId="{A3560D24-F7EE-45FD-87E0-5C3C5C7FD015}" srcOrd="0" destOrd="0" presId="urn:microsoft.com/office/officeart/2005/8/layout/hList3"/>
    <dgm:cxn modelId="{8FC0C619-6392-46C7-A280-7B66E059DBE4}" type="presOf" srcId="{68E6F137-CE3C-4BD7-A710-96C089FB85C9}" destId="{CC236BDB-2968-4FA3-889C-B095389D09B5}" srcOrd="0" destOrd="0" presId="urn:microsoft.com/office/officeart/2005/8/layout/hList3"/>
    <dgm:cxn modelId="{6B4CE14B-C2E7-4490-A4BC-CE21C9B1EDA0}" type="presOf" srcId="{354CFB23-78F7-47DD-B8EC-F9267A93BA36}" destId="{D127F20A-65F0-43CB-8DB5-CB23074524D4}" srcOrd="0" destOrd="0" presId="urn:microsoft.com/office/officeart/2005/8/layout/hList3"/>
    <dgm:cxn modelId="{A205DD33-A711-4C23-B6DB-8F9003BD37CB}" type="presParOf" srcId="{D95C7039-DFC2-4E23-9EB0-A30B6D182ECB}" destId="{D127F20A-65F0-43CB-8DB5-CB23074524D4}" srcOrd="0" destOrd="0" presId="urn:microsoft.com/office/officeart/2005/8/layout/hList3"/>
    <dgm:cxn modelId="{6A170BFF-3D62-42D2-9F32-0AF8ECC61332}" type="presParOf" srcId="{D95C7039-DFC2-4E23-9EB0-A30B6D182ECB}" destId="{9D97E677-8D22-46D8-8766-CF88F48C73F2}" srcOrd="1" destOrd="0" presId="urn:microsoft.com/office/officeart/2005/8/layout/hList3"/>
    <dgm:cxn modelId="{DB88068B-2A2C-43A2-8CD9-0E86B9FFBC52}" type="presParOf" srcId="{9D97E677-8D22-46D8-8766-CF88F48C73F2}" destId="{A3560D24-F7EE-45FD-87E0-5C3C5C7FD015}" srcOrd="0" destOrd="0" presId="urn:microsoft.com/office/officeart/2005/8/layout/hList3"/>
    <dgm:cxn modelId="{5DE1CFD7-F080-4B98-BFB8-6D485A156617}" type="presParOf" srcId="{9D97E677-8D22-46D8-8766-CF88F48C73F2}" destId="{8B224C9A-19C0-4AF8-BB03-5CBFC0069F02}" srcOrd="1" destOrd="0" presId="urn:microsoft.com/office/officeart/2005/8/layout/hList3"/>
    <dgm:cxn modelId="{6B5C8D74-7983-445B-8BE4-C00DF6C8FCB9}" type="presParOf" srcId="{9D97E677-8D22-46D8-8766-CF88F48C73F2}" destId="{70987402-382B-4ABD-8390-C04F3B0CECA7}" srcOrd="2" destOrd="0" presId="urn:microsoft.com/office/officeart/2005/8/layout/hList3"/>
    <dgm:cxn modelId="{F98FD5E3-C168-4D57-BDF9-C3BD20EEC191}" type="presParOf" srcId="{9D97E677-8D22-46D8-8766-CF88F48C73F2}" destId="{CC236BDB-2968-4FA3-889C-B095389D09B5}" srcOrd="3" destOrd="0" presId="urn:microsoft.com/office/officeart/2005/8/layout/hList3"/>
    <dgm:cxn modelId="{C551BE32-FCE0-4DC4-9870-9721A11D3271}" type="presParOf" srcId="{9D97E677-8D22-46D8-8766-CF88F48C73F2}" destId="{7D8407AB-9DC5-471B-85A6-441951DC63F7}" srcOrd="4" destOrd="0" presId="urn:microsoft.com/office/officeart/2005/8/layout/hList3"/>
    <dgm:cxn modelId="{84F578BB-C76F-42A7-9047-037CA4F9D83B}" type="presParOf" srcId="{D95C7039-DFC2-4E23-9EB0-A30B6D182ECB}" destId="{EB5B7975-13FE-4967-AC50-EF1387B4E33A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B9062-EB85-49C2-82C6-DF4A0AF26AA2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AE890-284E-490B-AAE9-261779DA3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09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227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85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265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236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99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501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668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47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25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699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60749-4EF8-4874-8CAA-ECE19A833E2B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81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534" y="203199"/>
            <a:ext cx="11928144" cy="285403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ХИМИОПРОФИЛАКТИКА ТУБЕРКУЛЕЗА У БОЛЬНЫХ ВИЧ-ИНФЕКЦИЕЙ </a:t>
            </a:r>
            <a:b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НИЖЕГОРОДСКОЙ ОБЛАСТИ</a:t>
            </a:r>
            <a:b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64364"/>
            <a:ext cx="9144000" cy="20294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Русановская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Федоровна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медицинских наук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врач-фтизиатр высшей квалификационной категории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НО «НОЦ СПИД»</a:t>
            </a:r>
          </a:p>
          <a:p>
            <a:r>
              <a:rPr lang="ru-RU" sz="1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07.06.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г.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8186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396" y="174056"/>
            <a:ext cx="11175986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ХИМИОПРОФИЛАКТИКИ</a:t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(Нижегородская область)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ИЗОНИАЗИД     5 мг/кг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ВИТАМИН В 6 (ПИРИДОКСИНА ГИДРОХЛОРИД)             15-25 мг/сутки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МЕСЯЦЕВ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1" descr="&amp;Icy;&amp;zcy;&amp;ocy;&amp;ncy;&amp;icy;&amp;acy;&amp;zcy;&amp;icy;&amp;dcy; &amp;icy;&amp;ncy;&amp;scy;&amp;tcy;&amp;rcy;&amp;ucy;&amp;kcy;&amp;tscy;&amp;icy;&amp;yacy; &amp;kcy; &amp;pcy;&amp;rcy;&amp;iecy;&amp;pcy;&amp;acy;&amp;rcy;&amp;acy;&amp;tcy;&amp;ucy;, &amp;pcy;&amp;rcy;&amp;icy;&amp;mcy;&amp;iecy;&amp;ncy;&amp;iecy;&amp;ncy;&amp;icy;&amp;iecy;, &amp;pcy;&amp;rcy;&amp;ocy;&amp;tcy;&amp;icy;&amp;vcy;&amp;ocy;&amp;pcy;&amp;ocy;&amp;kcy;&amp;acy;&amp;zcy;&amp;acy;&amp;ncy;&amp;i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2222" y="1828945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" descr="http://kareliaparket.ru/pic/small-66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5031" y="4193455"/>
            <a:ext cx="171968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99986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6328"/>
            <a:ext cx="10515600" cy="127982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ДЛИТЕЛЬНОСТЬ ХИМИОПРОФИЛАКТИКИ ТУБЕРКУЛЕЗА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(Инструкция по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химиопрофилактике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туберкулеза у взрослых больных ВИЧ-инфекцией, 2016 г.)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98060"/>
            <a:ext cx="11095182" cy="519801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Если после проведения профилактического курса количество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4+-лимфоцитов у пациента не превышает 350 клеток/мкл следует повторять ХП независимо от проведения АРВТ до повышения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4+-лимфоцитов выше уровня 350 клеток/мкл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После окончания 6-месячного курса ХП                                  Назначение повторных курсов ХП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уровень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4+ менее 350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/мкл,                                                при снижении уровня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4+ менее 350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/мкл,        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курс ХП продолжают до повышения                                         независимо от количества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4+  выше 350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/мкл                                                                ранее проведенных курсов ХП    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168073" y="3583709"/>
            <a:ext cx="484632" cy="979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8266545" y="3556000"/>
            <a:ext cx="484632" cy="979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6327"/>
            <a:ext cx="10515600" cy="178261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ХИМИОПРОФИЛАКТИКА ТУБЕРКУЛЕЗА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АНТИРЕТРОВИРУСНАЯ ТЕРАПИЯ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(Инструкция по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химиопрофилактике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туберкулеза у взрослых больных ВИЧ-инфекцией, 2016 г.)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419927"/>
            <a:ext cx="10515600" cy="375703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 показаниях к назначению АРВТ и ХП у больных ВИЧ-инфекцией при количестве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4+-лимфоцитов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менее 100 клеток/мкл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целью профилактики развития синдрома восстановления иммунной системы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первоначально назначается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химиопрофилактика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туберкулеза, а через 5-7 дней присоединяется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антиретровирусная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терапия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0835"/>
            <a:ext cx="10515600" cy="13854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НАЗНАЧЕНИЯ ХИМИОПРОФИЛАКТИКИ СРЕДИ ЛЮДЕЙ, ЖИВУЩИХ С ВИЧ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(Приложение 1 к Инструкции по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химиопрофилактике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туберкулеза у взрослых больных ВИЧ-инфекцией, 2016 г.)</a:t>
            </a:r>
            <a:endParaRPr lang="ru-RU" sz="1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11564"/>
            <a:ext cx="10515600" cy="55464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94691" y="1385455"/>
            <a:ext cx="9421091" cy="8405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постановке на учет, а также в процессе диспансерного наблюдения: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1.Проверить наличие следующих симптомов: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кашель, лихорадка, потеря массы тела, потливость в ночное время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Выполнить ФЛГ/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Rg</a:t>
            </a:r>
            <a:endPara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Исследовать количество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CD4+-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лимфоцитов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13163" y="2419927"/>
            <a:ext cx="4248727" cy="45258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Имеется хотя бы один симптом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изменения на ФЛГ/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Rg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74690" y="2438400"/>
            <a:ext cx="4341091" cy="4248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 ни одного из симптомов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 изменений на ФЛГ/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Rg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2400" y="2992582"/>
            <a:ext cx="4239491" cy="3602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Обследование на ТБ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другие возможные заболевания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83927" y="3011054"/>
            <a:ext cx="2068946" cy="3325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350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74546" y="3011055"/>
            <a:ext cx="2022764" cy="3232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CD4 ≥ 350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31637" y="3556000"/>
            <a:ext cx="1939636" cy="3879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ТБ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33091" y="3509818"/>
            <a:ext cx="1819564" cy="2770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ТБ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40873" y="4137890"/>
            <a:ext cx="1930400" cy="5264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ПХТ  ТБ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23855" y="3925455"/>
            <a:ext cx="1828799" cy="461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Соответствующее лечение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28873" y="3472873"/>
            <a:ext cx="3759200" cy="8682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Высокий риск развития ТБ: </a:t>
            </a:r>
          </a:p>
          <a:p>
            <a:r>
              <a:rPr lang="ru-RU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Тубконтакт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ранее перенесенный ТБ; лица, вернувшиеся из МЗ в течение </a:t>
            </a:r>
            <a:r>
              <a:rPr lang="ru-RU" sz="1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3-х лет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14618" y="4544291"/>
            <a:ext cx="1856509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показаний </a:t>
            </a:r>
          </a:p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ХП ТБ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28874" y="4655126"/>
            <a:ext cx="1570182" cy="4802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13091" y="4636654"/>
            <a:ext cx="1874981" cy="4895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40800" y="5292435"/>
            <a:ext cx="1847273" cy="14316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Динамическое наблюдение за пациентом до появления показаний к ХП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92218" y="5495635"/>
            <a:ext cx="5070764" cy="4802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противопоказаний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19928" y="6243781"/>
            <a:ext cx="5024582" cy="4987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Химиопрофилактика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ТБ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3020290" y="2225963"/>
            <a:ext cx="484632" cy="17549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460509" y="2216727"/>
            <a:ext cx="484632" cy="21243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3057236" y="2863272"/>
            <a:ext cx="484632" cy="13854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222835" y="2872509"/>
            <a:ext cx="484632" cy="12930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9494982" y="2863273"/>
            <a:ext cx="484632" cy="13854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2142837" y="3371273"/>
            <a:ext cx="484632" cy="17549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488873" y="3362036"/>
            <a:ext cx="484632" cy="1477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2152073" y="3962399"/>
            <a:ext cx="484632" cy="17549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498110" y="3786909"/>
            <a:ext cx="484632" cy="12930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498109" y="4387273"/>
            <a:ext cx="484632" cy="14778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507346" y="5163127"/>
            <a:ext cx="484632" cy="33250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4562763" y="5966691"/>
            <a:ext cx="484632" cy="27709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9531928" y="3334328"/>
            <a:ext cx="484632" cy="12930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7536873" y="4359564"/>
            <a:ext cx="484632" cy="28632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9531927" y="4350328"/>
            <a:ext cx="484632" cy="28632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9578109" y="5126183"/>
            <a:ext cx="484632" cy="14778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6474691" y="3343564"/>
            <a:ext cx="484632" cy="2152072"/>
          </a:xfrm>
          <a:prstGeom prst="downArrow">
            <a:avLst>
              <a:gd name="adj1" fmla="val 50000"/>
              <a:gd name="adj2" fmla="val 4047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6511636" y="5975929"/>
            <a:ext cx="484632" cy="26785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гнутая вправо стрелка 38"/>
          <p:cNvSpPr/>
          <p:nvPr/>
        </p:nvSpPr>
        <p:spPr>
          <a:xfrm>
            <a:off x="7462982" y="5135418"/>
            <a:ext cx="1119447" cy="618837"/>
          </a:xfrm>
          <a:prstGeom prst="curvedLeftArrow">
            <a:avLst>
              <a:gd name="adj1" fmla="val 25000"/>
              <a:gd name="adj2" fmla="val 50000"/>
              <a:gd name="adj3" fmla="val 2373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Выгнутая вправо стрелка 39"/>
          <p:cNvSpPr/>
          <p:nvPr/>
        </p:nvSpPr>
        <p:spPr>
          <a:xfrm>
            <a:off x="7453745" y="5772726"/>
            <a:ext cx="823884" cy="849747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4379"/>
            <a:ext cx="10515600" cy="13956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ОХВАТ ХИМИОПРОФИЛАКТИКОЙ ТУБЕРКУЛЕЗА 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ВИЧ-ИНФИЦИРОВАННЫХ ПАЦИЕНТОВ (%)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(по данным ФГБУ «Центральный НИИ организации и информатизации здравоохранения» МЗ РФ, 2017 г.)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3" cy="480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853"/>
                <a:gridCol w="1395663"/>
                <a:gridCol w="1395663"/>
                <a:gridCol w="1479884"/>
                <a:gridCol w="1323474"/>
                <a:gridCol w="1275347"/>
                <a:gridCol w="1415719"/>
              </a:tblGrid>
              <a:tr h="5657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2012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32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Среди впервые вставших на учет</a:t>
                      </a:r>
                    </a:p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</a:p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Нижегородская область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28,7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13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контингентах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Нижегородская область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ОХВАТ ХИМИОПРОФИЛАКТИКОЙ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ВИЧ-ИНФИЦИРОВАННЫХ ПАЦИЕНТОВ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ТЕРРИТОРИИ НИЖЕГОРОДСКОЙ ОБЛАСТИ (без ГУ ФСИН)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515600" cy="4865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1321468"/>
                <a:gridCol w="1307432"/>
                <a:gridCol w="1351547"/>
                <a:gridCol w="1277353"/>
                <a:gridCol w="1393658"/>
                <a:gridCol w="1235242"/>
              </a:tblGrid>
              <a:tr h="81535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1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09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Назначена ХП (всего)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941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с уровнем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4+-лимфоцитов менее 350 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/мкл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941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Отмена ХП (неудовлетворительная переносимость)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09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Закончили ХП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09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Прервали ХП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09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Продолжают ХП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ОХВАТ ХИМИОПРОФИЛАКТИКОЙ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ВИЧ-ИНФИЦИРОВАННЫХ ПАЦИЕНТОВ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РАЙОНАХ НИЖЕГОРОДСКОЙ ОБЛАСТИ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778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1483591"/>
                <a:gridCol w="1145309"/>
                <a:gridCol w="1468582"/>
                <a:gridCol w="1160318"/>
                <a:gridCol w="1545936"/>
                <a:gridCol w="1082964"/>
              </a:tblGrid>
              <a:tr h="470969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5782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Отобрано из Центра для проведения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ХП в ЦРБ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95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Проведена проба Манту с 2 ТЕ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smtClean="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33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Назначена ХП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728"/>
            <a:ext cx="10515600" cy="158096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ОХВАТ ХИМИОПРОФИЛАКТИКОЙ ВИЧ-ИНФИЦИРОВАННЫХ ПАЦИЕНТОВ В РАЙОНАХ НИЖЕГОРОДСКОЙ ОБЛАСТИ ЗА 2018 г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 состоянию на 01.06.2018 г.)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(по данным отчетных форм за 2018 г., утв. приказом МЗ НО от 17.09.2015 г. №3800)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66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696"/>
                <a:gridCol w="2965704"/>
                <a:gridCol w="3505200"/>
              </a:tblGrid>
              <a:tr h="821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(чел.)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назначения ХП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2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Лысковская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22.02.2018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22.05.2018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Борская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01.03.2018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Кстовская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20.04.2018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1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Городская больница №2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Дзержинск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21.05.2018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Богородская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23.05.2018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Городецкая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01.06.2018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007"/>
            <a:ext cx="10515600" cy="1615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sz="49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химиопрофилактики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(Инструкция по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химиопрофилактике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туберкулеза у взрослых больных ВИЧ-инфекцией, 2016 г.)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22575"/>
            <a:ext cx="10515600" cy="385438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Основным критерием эффективности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химиопрофилактики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является отсутствие случаев развития активного туберкулеза у лиц, получивших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химиопрофилактику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в течение 2-х последующих лет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5279"/>
            <a:ext cx="10515600" cy="154540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химиопрофилактики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 данным Нижегородского областного Центра СПИД 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состоянию на 01.06.2018 г.)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464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64"/>
                <a:gridCol w="2008261"/>
                <a:gridCol w="1948441"/>
                <a:gridCol w="1965533"/>
                <a:gridCol w="2004701"/>
              </a:tblGrid>
              <a:tr h="148802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8802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Назначена ХП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454 чел.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614 чел.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306 чел.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1374 чел.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8802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Заболели ТБ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чел./0,4%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чел./1,1%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чел./0,3%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чел./0,7%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2505"/>
            <a:ext cx="10515600" cy="1299411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ЗАБОЛЕВАЕМОСТЬ СОЧЕТАННОЙ ПАТОЛОГИЕЙ (ВИЧ/ТБ)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(по данным ФГБУ «Центральный НИИ организации и информатизации здравоохранения» МЗ РФ, 2017 г.; 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формы № 61 «Сведения о болезни, вызванной вирусом иммунодефицита человека») 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528763"/>
          <a:ext cx="10515600" cy="4908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1089259"/>
                <a:gridCol w="1013861"/>
                <a:gridCol w="1051560"/>
                <a:gridCol w="1051560"/>
                <a:gridCol w="1051560"/>
                <a:gridCol w="1051560"/>
                <a:gridCol w="1051560"/>
                <a:gridCol w="1051560"/>
              </a:tblGrid>
              <a:tr h="629248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Территория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43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6484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673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885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489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6484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ПФО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368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717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977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6484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Нижегородская область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9641"/>
            <a:ext cx="10515600" cy="95712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Возрастно-половой состав заболевших ТБ, получавших ХП ТБ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025523"/>
          <a:ext cx="10587526" cy="5315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154"/>
                <a:gridCol w="1336168"/>
                <a:gridCol w="1323441"/>
                <a:gridCol w="1323441"/>
                <a:gridCol w="1323441"/>
                <a:gridCol w="1231662"/>
                <a:gridCol w="1415219"/>
              </a:tblGrid>
              <a:tr h="1080983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25-34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35-44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45-54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6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9599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9599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9599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017"/>
            <a:ext cx="10515600" cy="8412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ВИЧ-инфекции у заболевших ТБ, получавших ХП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28045"/>
            <a:ext cx="10515600" cy="54949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Путь заражения: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Употребление наркотических, психотропных  веществ – 6 чел. (60,0%)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Половой – 3 чел. (30,0%)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Путь заражения не установлен – 1 чел. (10,0%)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Впервые установлен диагноз ВИЧ-инфекции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3 чел. (30,0%)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Контингенты ВИЧ+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- 7 чел. (70,0%)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Стадия ВИЧ: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субклиническая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– 7 чел. (70,0%)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4 А – 3 чел. (30,0%)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Прием АРВТ: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АРВТ + (достигнута вирусологическая эффективность) – 2 чел. (20,0%)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АРВТ + (вирусологическая неэффективность) – 3 чел. (30,0%)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отказ от АРВТ – 5 чел. (50,0%)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5449"/>
            <a:ext cx="10515600" cy="11612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Уровень иммунного статуса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назначении ХП и регистрации ТБ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endParaRPr lang="ru-RU" sz="1400" b="1" dirty="0" smtClean="0"/>
          </a:p>
          <a:p>
            <a:pPr fontAlgn="t"/>
            <a:endParaRPr lang="ru-RU" sz="1400" b="1" dirty="0" smtClean="0"/>
          </a:p>
          <a:p>
            <a:pPr fontAlgn="t">
              <a:buNone/>
            </a:pPr>
            <a:endParaRPr lang="ru-RU" sz="1400" b="1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endParaRPr lang="ru-RU" sz="1400" dirty="0" smtClean="0"/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05255" y="1627632"/>
          <a:ext cx="10396728" cy="496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5576"/>
                <a:gridCol w="1627633"/>
                <a:gridCol w="1837943"/>
                <a:gridCol w="1618489"/>
                <a:gridCol w="1847087"/>
              </a:tblGrid>
              <a:tr h="59127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CD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4+-лимфоцитов (</a:t>
                      </a:r>
                      <a:r>
                        <a:rPr lang="ru-RU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/мкл)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начало ХП </a:t>
                      </a:r>
                    </a:p>
                    <a:p>
                      <a:endParaRPr lang="ru-RU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дату регистрации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ТБ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Абс.цифры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Абс.цифры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98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Менее 100 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8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100 - 350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8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350 - 500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8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Более 500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1096"/>
            <a:ext cx="10515600" cy="82159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впервые выявленного ТБ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ВИЧ-инфицированных пациентов, получавших ХП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06424"/>
            <a:ext cx="10515600" cy="5751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Формы туберкулеза: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очаговый  - 2 чел. (20,0%)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   инфильтративный – 2 чел. (20,0%)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   диссеминированный – 4 чел. (40,0%)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   сочетание ТОД+ТВЛ (периферические л/у) – 2 чел. (20,0%)</a:t>
            </a:r>
          </a:p>
          <a:p>
            <a:pPr>
              <a:buNone/>
            </a:pPr>
            <a:endParaRPr lang="ru-RU" sz="17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Наличие распада: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CV+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- 1 чел. (10,0%)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CV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- - 9 чел. (90,0%)</a:t>
            </a:r>
          </a:p>
          <a:p>
            <a:pPr>
              <a:buNone/>
            </a:pPr>
            <a:endParaRPr lang="ru-RU" sz="17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7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бактериовыделения</a:t>
            </a:r>
            <a:r>
              <a:rPr lang="ru-RU" sz="1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МБТ+ - 10 чел. (100,0%):  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чувствительность сохранена – 5 чел. (50,0%)  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устойчивость к Н – 1 чел. (10,0%)  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МЛУ – 4 чел. (40,0%)</a:t>
            </a:r>
          </a:p>
          <a:p>
            <a:pPr>
              <a:buNone/>
            </a:pPr>
            <a:endParaRPr lang="ru-RU" sz="17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Обстоятельства выявления ТБ: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активное – 4 чел. (40,0%)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обращение с жалобами – 5 чел. (50,0%)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бактериологическое в ПТД – 1 чел. (10,0%)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17957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Хронологический порядок регистрации ВИЧ-инфекции и ТБ на фоне назначения и длительности приема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изониазида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490474"/>
          <a:ext cx="10515600" cy="497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558796"/>
                <a:gridCol w="2699004"/>
                <a:gridCol w="2628900"/>
              </a:tblGrid>
              <a:tr h="9839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регистрации ВИЧ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назначения ХП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Длительность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приема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изониазида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регистрации ТБ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22.07.2013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04.09.2015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месяца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19.10.2017 </a:t>
                      </a:r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11.11.2015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дней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10.12.2015 </a:t>
                      </a:r>
                      <a:endParaRPr lang="ru-RU" sz="2000" dirty="0"/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15.07.2011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12.01.2016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месяца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17.02.2017</a:t>
                      </a:r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21.01.2016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12.02.2016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месяц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19.04.2018</a:t>
                      </a:r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28.03.2016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27.04.2016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дней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06.07.2016</a:t>
                      </a:r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30.04.2014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10.08.2016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месяца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20.07.2017</a:t>
                      </a:r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17.04.2015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19.09.2016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31.05.2017</a:t>
                      </a:r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13.09.2011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03.10.2016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месяц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02.11.2016</a:t>
                      </a:r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27.05.2005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14.10.2016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месяца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30.08.2017</a:t>
                      </a:r>
                    </a:p>
                  </a:txBody>
                  <a:tcPr/>
                </a:tc>
              </a:tr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09.03.2017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03.04.2017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 месяца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05.07.2017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0074"/>
            <a:ext cx="10515600" cy="9236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ПРОБЛЕМЫ ХП ТБ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28436"/>
            <a:ext cx="10515600" cy="540327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Контроль за лечением</a:t>
            </a: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Мониторинг нежелательных явлений (лабораторное сопровождение, частота визитов к врачу)</a:t>
            </a: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Низкая приверженность  к лечению  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(завершают рекомендованный курс лечения не более 45% пациентов)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560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500" y="1307592"/>
            <a:ext cx="10972800" cy="5276087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Раннее назначение АРВТ у больных ВИЧ-инфекцией одновременно с превентивным лечением противотуберкулезными препаратами  снижает риск развития туберкулеза у ЛЖВ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Консультирование пациентов по приверженности к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химиопрофилактике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назначение ХП «доверенными» врачами медицинских организаций Нижегородской области </a:t>
            </a:r>
          </a:p>
          <a:p>
            <a:pPr algn="just">
              <a:defRPr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Организационно-методическая помощь со стороны врачей-фтизиатров в районах Нижегородской области «доверенным» врачам по вопросам организации и проведения ХП ВИЧ-инфицированным пациентам</a:t>
            </a:r>
          </a:p>
          <a:p>
            <a:pPr algn="just"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503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Содержимое 5" descr="http://wyksa-r.ru/media/wyksarru/30_17946/1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42212"/>
            <a:ext cx="12192000" cy="601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61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2505"/>
            <a:ext cx="10515600" cy="1299411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РАСПРОСТРАНЕННОСТЬ СОЧЕТАННОЙ ПАТОЛОГИИ (ВИЧ/ТБ)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(по данным ФГБУ «Центральный НИИ организации и информатизации здравоохранения» МЗ РФ, 2017 г.; 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формы № 61 «Сведения о болезни, вызванной вирусом иммунодефицита человека») 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528763"/>
          <a:ext cx="10515600" cy="4908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1089259"/>
                <a:gridCol w="1013861"/>
                <a:gridCol w="1051560"/>
                <a:gridCol w="1051560"/>
                <a:gridCol w="1051560"/>
                <a:gridCol w="1051560"/>
                <a:gridCol w="1051560"/>
                <a:gridCol w="1051560"/>
              </a:tblGrid>
              <a:tr h="629248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Территория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43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6484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25 578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28 821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662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6484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ПФО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5 405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6 074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6 608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6484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Нижегородская область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404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485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Среди состоящих на окончание 2016 г. пациентов с туберкулезом больше всего пациентов с сочетанием туберкулеза и ВИЧ-инфекции в субъектах РФ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(по данным ФГБУ «Центральный НИИ организации и информатизации здравоохранения» МЗ РФ, 2017 г.)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4108" y="1825625"/>
            <a:ext cx="10926619" cy="4879976"/>
          </a:xfrm>
        </p:spPr>
        <p:txBody>
          <a:bodyPr>
            <a:normAutofit fontScale="85000" lnSpcReduction="10000"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Свердловская область (3 117 чел.)                                        Ханты-Мансийский АО (709 чел.)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Иркутская область (2 215 чел.)                                              Москва (635 чел.)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Кемеровская область (1 909 чел.)                                          </a:t>
            </a:r>
            <a:r>
              <a:rPr lang="ru-RU" sz="19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Республика Башкортостан (631 чел.)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Самарская область (1 625 чел.)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Крым (546 чел.)Тюменская область (667 чел.)</a:t>
            </a:r>
            <a:endParaRPr lang="ru-RU" sz="19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Новосибирская область (1 403 чел.)                                      Ленинградская область (523 чел.)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Алтайский край (1 332 чел.)                                                   Приморский край (519 чел.)                                         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Красноярский край (1 118 чел.)                                             Омская область (513 чел.)</a:t>
            </a:r>
          </a:p>
          <a:p>
            <a:r>
              <a:rPr lang="ru-RU" sz="19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Пермский край (1 067 чел.)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Ростовская область (499 чел.)</a:t>
            </a:r>
            <a:endParaRPr lang="ru-RU" sz="19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Челябинская область (1 042 чел.)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Московская область (1 032 чел.)                       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этих 22 субъектах России состоит на учете 24 044  пациентов</a:t>
            </a:r>
            <a:endParaRPr lang="ru-RU" sz="1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Волгоградская область (984 чел.)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с  сочетанной патологией: 78,4% от всех пациентов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ко-инфекцией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Оренбургская область (968 чел.)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зарегистрированных в России (30 662 чел.)</a:t>
            </a:r>
            <a:endParaRPr lang="ru-RU" sz="1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Санкт-Петербург (917 чел.)</a:t>
            </a:r>
            <a:endParaRPr lang="ru-RU" sz="1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Тюменская область (740 чел.)</a:t>
            </a:r>
          </a:p>
          <a:p>
            <a:pPr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0475"/>
            <a:ext cx="10515600" cy="151021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Смертность пациентов с сочетанной патологией (ВИЧ/ТБ) 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проявлениями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микобактериальной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инфекции (стадии 4Б, 4В, 5) 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(шифр по МКБ-10 В 20.0 8)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(по данным ФГБУ «Центральный НИИ организации и информатизации здравоохранения» МЗ РФ, 2017 г.;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формы № 61 «Сведения о болезни, вызванной вирусом иммунодефицита человека») 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707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1051560"/>
                <a:gridCol w="1051560"/>
                <a:gridCol w="1067602"/>
                <a:gridCol w="1035518"/>
                <a:gridCol w="1051560"/>
                <a:gridCol w="1051560"/>
                <a:gridCol w="1060383"/>
                <a:gridCol w="1042737"/>
              </a:tblGrid>
              <a:tr h="569458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Территория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3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36158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</a:p>
                    <a:p>
                      <a:pPr algn="l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6 685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7 394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28736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Нижегородская область</a:t>
                      </a:r>
                    </a:p>
                    <a:p>
                      <a:pPr algn="l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5288912"/>
              </p:ext>
            </p:extLst>
          </p:nvPr>
        </p:nvGraphicFramePr>
        <p:xfrm>
          <a:off x="0" y="784109"/>
          <a:ext cx="12192000" cy="532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58375" y="3599234"/>
            <a:ext cx="1613614" cy="9738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075548" y="4630365"/>
            <a:ext cx="504395" cy="52817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5175676"/>
            <a:ext cx="657605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Ключевые компоненты профилактики туберкулеза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Крест 7"/>
          <p:cNvSpPr/>
          <p:nvPr/>
        </p:nvSpPr>
        <p:spPr>
          <a:xfrm>
            <a:off x="2120629" y="3939701"/>
            <a:ext cx="272375" cy="243193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49443" y="4614323"/>
            <a:ext cx="504395" cy="52817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111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010030" cy="13255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– ПРАВОВЫЕ ДОКУМЕНТЫ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02691"/>
            <a:ext cx="10515600" cy="4817706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3.1.2.3114-13 «Профилактика туберкулеза»</a:t>
            </a:r>
          </a:p>
          <a:p>
            <a:pPr marL="457200" indent="-457200" algn="just">
              <a:buAutoNum type="arabicPeriod" startAt="2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от 21.03.2003 г. № 109 «О совершенствовании противотуберкулезных мероприятий в РФ»</a:t>
            </a:r>
          </a:p>
          <a:p>
            <a:pPr marL="457200" indent="-457200" algn="just">
              <a:buAutoNum type="arabicPeriod" startAt="3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от 15.11.2012 г. № 932н «Об утверждении Порядка оказания медицинской помощи больным туберкулезом»</a:t>
            </a:r>
          </a:p>
          <a:p>
            <a:pPr marL="457200" indent="-457200" algn="just">
              <a:buAutoNum type="arabicPeriod" startAt="4"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МЗ РФ от 29.12.2014 г.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951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совершенствованию диагностики и лечения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туберкулеза органов дыхания»</a:t>
            </a:r>
          </a:p>
          <a:p>
            <a:pPr marL="457200" indent="-457200" algn="just">
              <a:buAutoNum type="arabicPeriod" startAt="4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клинические рекомендации по профилактике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диагностике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лечению туберкулеза у больных ВИЧ – инфекцией (РОФ,  2016 г.)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   Инструкция по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химиопрофилактике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туберкулеза у взрослых больных ВИЧ-инфекцией (14.03.2016 г.)</a:t>
            </a:r>
          </a:p>
          <a:p>
            <a:pPr marL="457200" indent="-457200" algn="just">
              <a:buAutoNum type="arabicPeriod" startAt="7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НО от 13.08.2015 г. № 3497 «Об организации раннего выявления и профилактики туберкулеза у больных ВИЧ – инфекцией в Нижегородской области»</a:t>
            </a:r>
          </a:p>
          <a:p>
            <a:pPr marL="457200" indent="-457200" algn="just">
              <a:buAutoNum type="arabicPeriod" startAt="7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НО от 17.09.2015 г. № 3800 «О предоставлении отчетных форм по профилактике туберкулеза у больных ВИЧ-инфекцией в Нижегородской области»</a:t>
            </a:r>
          </a:p>
          <a:p>
            <a:pPr marL="457200" indent="-457200" algn="just">
              <a:buAutoNum type="arabicPeriod" startAt="7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НО от 29.08.2016 г. № 2463 «Об утверждении алгоритма по организации противоэпидемических, профилактических мероприятий и диспансеризации больных ВИЧ-инфекцией в медицинских организациях Нижегородской области» (с изменениями и дополнениями от 10.11.2016 г. № 3057)</a:t>
            </a:r>
          </a:p>
          <a:p>
            <a:pPr marL="457200" indent="-457200" algn="just">
              <a:buAutoNum type="arabicPeriod" startAt="7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НО от 07.09.2017 г. № 1516 «Об организации мониторинга за реализацией мероприятий по противодействию распространения ВИЧ-инфекции на территории Нижегородской области»</a:t>
            </a:r>
          </a:p>
        </p:txBody>
      </p:sp>
      <p:pic>
        <p:nvPicPr>
          <p:cNvPr id="4" name="Рисунок 3" descr="&amp;vcy;&amp;iecy;&amp;ncy;&amp;kcy;&amp;icy; &quot; Ivan-off - &amp;pcy;&amp;ocy;&amp;rcy;&amp;tcy;&amp;acy;&amp;lcy; &amp;vcy;&amp;iecy;&amp;kcy;&amp;tcy;&amp;ocy;&amp;rcy;&amp;ncy;&amp;ocy;&amp;gcy;&amp;ocy; &amp;kcy;&amp;lcy;&amp;icy;&amp;pcy;&amp;acy;&amp;rcy;&amp;tcy;&amp;acy; &amp;icy; &amp;ocy;&amp;bcy;&amp;ocy; &amp;vcy;&amp;scy;&amp;iecy;&amp;mcy; &amp;icy;&amp;ncy;&amp;tcy;&amp;iecy;&amp;rcy;&amp;iecy;&amp;scy;&amp;ncy;&amp;ocy;&amp;mcy; &amp;vcy; &amp;dcy;&amp;icy;&amp;zcy;&amp;acy;&amp;jcy;&amp;ncy;&amp;iecy;, &amp;rcy;&amp;iecy;&amp;kcy;&amp;lcy;&amp;acy;&amp;mcy;&amp;iecy; &amp;icy; &amp;ocy;&amp;bcy;&amp;ocy; &amp;vcy;&amp;scy;&amp;iecy;&amp;mcy; &amp;icy;&amp;ncy;&amp;tcy;&amp;iecy;&amp;rcy;&amp;iecy;&amp;scy;&amp;ncy;&amp;ocy;&amp;mcy; &amp;vcy; &amp;ncy;&amp;acy;&amp;shcy;&amp;iecy;&amp;mcy; &amp;bcy;&amp;iecy;&amp;zcy;&amp;ucy;&amp;mcy;&amp;ncy;&amp;ocy;&amp;mcy; &amp;m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29"/>
            <a:ext cx="2470245" cy="168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8285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75490"/>
            <a:ext cx="10972800" cy="9867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Диагностика латентной туберкулезной инфекции </a:t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ВИЧ-инфицированных лиц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1896" y="1755648"/>
            <a:ext cx="10299030" cy="493147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Реакция Манту (недостаток – низкая специфичность у ЛЖВ)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Отрицательный результат пробы Манту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2015 г. – 35,1%; 2016 г. – 83,3%; 2017 г. – 94,1%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 данным Нижегородского областного Центра СПИД)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Диаскинтест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-тесты 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T-SPOT.TB,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QuantiFERON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-TB Gold)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предположительно высокая специфичность (недостаточно данных по когорте больных ВИЧ-инфекцией)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п. 3.2.; п.п. 1.1, 1.2 Приложения 1 к приказу МЗ НО от 13.08.2015 г. № 3497 «Об организации раннего выявления и профилактики туберкулеза у больных ВИЧ-инфекцией в Нижегородской области»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20007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Профилактика туберкулеза у больных ВИЧ-инфекцией проводится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уверенном исключении активного туберкулеза </a:t>
            </a:r>
            <a:r>
              <a:rPr lang="ru-RU" sz="1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(клинических и рентгенологических)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9964" y="2298819"/>
            <a:ext cx="9892145" cy="13033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иммунодефицита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(уровень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+-лимфоцитов менее 350 клеток/мкл)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зависимости от реакции на пробу Манту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7674" y="3768435"/>
            <a:ext cx="9873671" cy="123767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 реакции на пробу Манту 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зависимости от выраженности иммунодефицита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7673" y="5126182"/>
            <a:ext cx="9882909" cy="1477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Контактным с больными туберкулезом (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ГДН);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Больным ВИЧ-инфекцией с клиническим излечением от туберкулеза (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ГДН)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1971</Words>
  <Application>Microsoft Office PowerPoint</Application>
  <PresentationFormat>Произвольный</PresentationFormat>
  <Paragraphs>629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ХИМИОПРОФИЛАКТИКА ТУБЕРКУЛЕЗА У БОЛЬНЫХ ВИЧ-ИНФЕКЦИЕЙ  В НИЖЕГОРОДСКОЙ ОБЛАСТИ </vt:lpstr>
      <vt:lpstr>ЗАБОЛЕВАЕМОСТЬ СОЧЕТАННОЙ ПАТОЛОГИЕЙ (ВИЧ/ТБ)   (по данным ФГБУ «Центральный НИИ организации и информатизации здравоохранения» МЗ РФ, 2017 г.;   формы № 61 «Сведения о болезни, вызванной вирусом иммунодефицита человека») </vt:lpstr>
      <vt:lpstr>РАСПРОСТРАНЕННОСТЬ СОЧЕТАННОЙ ПАТОЛОГИИ (ВИЧ/ТБ)   (по данным ФГБУ «Центральный НИИ организации и информатизации здравоохранения» МЗ РФ, 2017 г.;   формы № 61 «Сведения о болезни, вызванной вирусом иммунодефицита человека») </vt:lpstr>
      <vt:lpstr> Среди состоящих на окончание 2016 г. пациентов с туберкулезом больше всего пациентов с сочетанием туберкулеза и ВИЧ-инфекции в субъектах РФ   (по данным ФГБУ «Центральный НИИ организации и информатизации здравоохранения» МЗ РФ, 2017 г.)  </vt:lpstr>
      <vt:lpstr>Смертность пациентов с сочетанной патологией (ВИЧ/ТБ)  с проявлениями микобактериальной инфекции (стадии 4Б, 4В, 5)  (шифр по МКБ-10 В 20.0 8)  (по данным ФГБУ «Центральный НИИ организации и информатизации здравоохранения» МЗ РФ, 2017 г.;  формы № 61 «Сведения о болезни, вызванной вирусом иммунодефицита человека») </vt:lpstr>
      <vt:lpstr>Слайд 6</vt:lpstr>
      <vt:lpstr>                                                                                                                                   НОРМАТИВНО – ПРАВОВЫЕ ДОКУМЕНТЫ</vt:lpstr>
      <vt:lpstr>Диагностика латентной туберкулезной инфекции  у ВИЧ-инфицированных лиц</vt:lpstr>
      <vt:lpstr>п. 3.2.; п.п. 1.1, 1.2 Приложения 1 к приказу МЗ НО от 13.08.2015 г. № 3497 «Об организации раннего выявления и профилактики туберкулеза у больных ВИЧ-инфекцией в Нижегородской области»</vt:lpstr>
      <vt:lpstr>   СХЕМА ХИМИОПРОФИЛАКТИКИ (Нижегородская область)</vt:lpstr>
      <vt:lpstr>ДЛИТЕЛЬНОСТЬ ХИМИОПРОФИЛАКТИКИ ТУБЕРКУЛЕЗА   (Инструкция по химиопрофилактике туберкулеза у взрослых больных ВИЧ-инфекцией, 2016 г.)</vt:lpstr>
      <vt:lpstr>ХИМИОПРОФИЛАКТИКА ТУБЕРКУЛЕЗА  И АНТИРЕТРОВИРУСНАЯ ТЕРАПИЯ  (Инструкция по химиопрофилактике туберкулеза у взрослых больных ВИЧ-инфекцией, 2016 г.)</vt:lpstr>
      <vt:lpstr>АЛГОРИТМ НАЗНАЧЕНИЯ ХИМИОПРОФИЛАКТИКИ СРЕДИ ЛЮДЕЙ, ЖИВУЩИХ С ВИЧ (Приложение 1 к Инструкции по химиопрофилактике туберкулеза у взрослых больных ВИЧ-инфекцией, 2016 г.)</vt:lpstr>
      <vt:lpstr>ОХВАТ ХИМИОПРОФИЛАКТИКОЙ ТУБЕРКУЛЕЗА  ВИЧ-ИНФИЦИРОВАННЫХ ПАЦИЕНТОВ (%)  (по данным ФГБУ «Центральный НИИ организации и информатизации здравоохранения» МЗ РФ, 2017 г.)</vt:lpstr>
      <vt:lpstr>ОХВАТ ХИМИОПРОФИЛАКТИКОЙ  ВИЧ-ИНФИЦИРОВАННЫХ ПАЦИЕНТОВ  НА ТЕРРИТОРИИ НИЖЕГОРОДСКОЙ ОБЛАСТИ (без ГУ ФСИН)</vt:lpstr>
      <vt:lpstr>ОХВАТ ХИМИОПРОФИЛАКТИКОЙ  ВИЧ-ИНФИЦИРОВАННЫХ ПАЦИЕНТОВ В РАЙОНАХ НИЖЕГОРОДСКОЙ ОБЛАСТИ</vt:lpstr>
      <vt:lpstr>ОХВАТ ХИМИОПРОФИЛАКТИКОЙ ВИЧ-ИНФИЦИРОВАННЫХ ПАЦИЕНТОВ В РАЙОНАХ НИЖЕГОРОДСКОЙ ОБЛАСТИ ЗА 2018 г.  (по состоянию на 01.06.2018 г.)  (по данным отчетных форм за 2018 г., утв. приказом МЗ НО от 17.09.2015 г. №3800)</vt:lpstr>
      <vt:lpstr>  Эффективность химиопрофилактики  (Инструкция по химиопрофилактике туберкулеза у взрослых больных ВИЧ-инфекцией, 2016 г.)   </vt:lpstr>
      <vt:lpstr>Эффективность химиопрофилактики  (по данным Нижегородского областного Центра СПИД  по состоянию на 01.06.2018 г.)</vt:lpstr>
      <vt:lpstr>Возрастно-половой состав заболевших ТБ, получавших ХП ТБ</vt:lpstr>
      <vt:lpstr>Особенности ВИЧ-инфекции у заболевших ТБ, получавших ХП</vt:lpstr>
      <vt:lpstr>Уровень иммунного статуса при назначении ХП и регистрации ТБ</vt:lpstr>
      <vt:lpstr>Особенности впервые выявленного ТБ  у ВИЧ-инфицированных пациентов, получавших ХП</vt:lpstr>
      <vt:lpstr>Хронологический порядок регистрации ВИЧ-инфекции и ТБ на фоне назначения и длительности приема изониазида</vt:lpstr>
      <vt:lpstr>ОСНОВНЫЕ ПРОБЛЕМЫ ХП ТБ</vt:lpstr>
      <vt:lpstr>Выводы:</vt:lpstr>
      <vt:lpstr>БЛАГОДАРЮ ЗА ВНИМАНИЕ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ТУБЕРКУЛЁЗА У ВИЧ - ИНФИЦИРОВАННЫХ</dc:title>
  <dc:creator>dns-shop</dc:creator>
  <cp:lastModifiedBy>User</cp:lastModifiedBy>
  <cp:revision>609</cp:revision>
  <dcterms:created xsi:type="dcterms:W3CDTF">2015-08-30T11:13:23Z</dcterms:created>
  <dcterms:modified xsi:type="dcterms:W3CDTF">2018-06-07T04:16:11Z</dcterms:modified>
</cp:coreProperties>
</file>