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69BB-9507-4A68-87DF-D13B3AF2CE35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6466-04F7-4153-BC78-4BFAA3DFD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69BB-9507-4A68-87DF-D13B3AF2CE35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6466-04F7-4153-BC78-4BFAA3DFD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69BB-9507-4A68-87DF-D13B3AF2CE35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6466-04F7-4153-BC78-4BFAA3DFD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69BB-9507-4A68-87DF-D13B3AF2CE35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6466-04F7-4153-BC78-4BFAA3DFD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69BB-9507-4A68-87DF-D13B3AF2CE35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6466-04F7-4153-BC78-4BFAA3DFD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69BB-9507-4A68-87DF-D13B3AF2CE35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6466-04F7-4153-BC78-4BFAA3DFD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69BB-9507-4A68-87DF-D13B3AF2CE35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6466-04F7-4153-BC78-4BFAA3DFD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69BB-9507-4A68-87DF-D13B3AF2CE35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6466-04F7-4153-BC78-4BFAA3DFD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69BB-9507-4A68-87DF-D13B3AF2CE35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6466-04F7-4153-BC78-4BFAA3DFD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69BB-9507-4A68-87DF-D13B3AF2CE35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6466-04F7-4153-BC78-4BFAA3DFD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769BB-9507-4A68-87DF-D13B3AF2CE35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E6466-04F7-4153-BC78-4BFAA3DFD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769BB-9507-4A68-87DF-D13B3AF2CE35}" type="datetimeFigureOut">
              <a:rPr lang="ru-RU" smtClean="0"/>
              <a:pPr/>
              <a:t>20.07.2018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E6466-04F7-4153-BC78-4BFAA3DFD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958166" cy="295753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Диспансеризация беременных с ВИЧ – инфекцией на территории </a:t>
            </a:r>
            <a:r>
              <a:rPr lang="ru-RU" sz="3200" dirty="0"/>
              <a:t> </a:t>
            </a:r>
            <a:r>
              <a:rPr lang="ru-RU" sz="3200" dirty="0" smtClean="0"/>
              <a:t>Нижегородской области и города Нижнего </a:t>
            </a:r>
            <a:r>
              <a:rPr lang="ru-RU" sz="3200" dirty="0"/>
              <a:t>Н</a:t>
            </a:r>
            <a:r>
              <a:rPr lang="ru-RU" sz="3200" dirty="0" smtClean="0"/>
              <a:t>овгорода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9107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Июнь 2018г</a:t>
            </a:r>
          </a:p>
          <a:p>
            <a:r>
              <a:rPr lang="ru-RU" sz="2800" dirty="0" smtClean="0"/>
              <a:t>Акушер – гинеколог </a:t>
            </a:r>
          </a:p>
          <a:p>
            <a:r>
              <a:rPr lang="ru-RU" sz="2800" dirty="0" smtClean="0"/>
              <a:t>«ГБУЗНО НОЦ СПИД»</a:t>
            </a:r>
          </a:p>
          <a:p>
            <a:r>
              <a:rPr lang="ru-RU" sz="2800" dirty="0" smtClean="0"/>
              <a:t>Аксенова Инна Владимировна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1.Своевременно направлять в НОЦ СПИД </a:t>
            </a:r>
          </a:p>
          <a:p>
            <a:pPr algn="just">
              <a:buNone/>
            </a:pPr>
            <a:r>
              <a:rPr lang="ru-RU" sz="2400" dirty="0"/>
              <a:t>д</a:t>
            </a:r>
            <a:r>
              <a:rPr lang="ru-RU" sz="2400" dirty="0" smtClean="0"/>
              <a:t>ля уточнения диагноза  и назначения АРТ в качестве МЕД ППМР</a:t>
            </a:r>
          </a:p>
          <a:p>
            <a:pPr algn="just">
              <a:buNone/>
            </a:pPr>
            <a:r>
              <a:rPr lang="ru-RU" sz="2400" dirty="0" smtClean="0"/>
              <a:t>2.Контроль  за проведением МЕД ППМР гинекологом ЖК (запись в «</a:t>
            </a:r>
            <a:r>
              <a:rPr lang="ru-RU" sz="2400" dirty="0" err="1" smtClean="0"/>
              <a:t>обменке</a:t>
            </a:r>
            <a:r>
              <a:rPr lang="ru-RU" sz="2400" dirty="0" smtClean="0"/>
              <a:t>», справки, показатели крови, своевременность явки для контроля ВН и АРТ</a:t>
            </a:r>
          </a:p>
          <a:p>
            <a:pPr algn="just">
              <a:buNone/>
            </a:pPr>
            <a:r>
              <a:rPr lang="ru-RU" sz="2400" dirty="0" smtClean="0"/>
              <a:t>3. Сообщать в НОЦ СПИД  о всех ВИЧ + беременных </a:t>
            </a:r>
          </a:p>
          <a:p>
            <a:pPr algn="just">
              <a:buNone/>
            </a:pPr>
            <a:r>
              <a:rPr lang="ru-RU" sz="2400" dirty="0" smtClean="0"/>
              <a:t>4. Сообщать о всех случаях прерывания беременности ( МА, СВ ,НБ)</a:t>
            </a:r>
          </a:p>
          <a:p>
            <a:pPr algn="just">
              <a:buNone/>
            </a:pPr>
            <a:r>
              <a:rPr lang="ru-RU" sz="2400" dirty="0" smtClean="0"/>
              <a:t>5. </a:t>
            </a:r>
            <a:r>
              <a:rPr lang="ru-RU" sz="2400" b="1" dirty="0" smtClean="0"/>
              <a:t>Выписка</a:t>
            </a:r>
            <a:r>
              <a:rPr lang="ru-RU" sz="2400" dirty="0" smtClean="0"/>
              <a:t> из стационара с пролонгированной беременностью только после </a:t>
            </a:r>
            <a:r>
              <a:rPr lang="ru-RU" sz="2400" b="1" dirty="0" smtClean="0"/>
              <a:t>консультации</a:t>
            </a:r>
            <a:r>
              <a:rPr lang="ru-RU" sz="2400" dirty="0" smtClean="0"/>
              <a:t> в </a:t>
            </a:r>
          </a:p>
          <a:p>
            <a:pPr algn="just">
              <a:buNone/>
            </a:pPr>
            <a:r>
              <a:rPr lang="ru-RU" sz="2400" dirty="0" smtClean="0"/>
              <a:t> «НОЦ СПИД»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 СПАСИБО ЗА ВНИМАНИЕ</a:t>
            </a:r>
          </a:p>
          <a:p>
            <a:pPr algn="ctr"/>
            <a:endParaRPr lang="ru-RU" dirty="0" smtClean="0"/>
          </a:p>
          <a:p>
            <a:pPr algn="ctr"/>
            <a:r>
              <a:rPr lang="ru-RU" i="1" dirty="0" smtClean="0"/>
              <a:t>Телефоны для связи</a:t>
            </a:r>
          </a:p>
          <a:p>
            <a:pPr algn="ctr"/>
            <a:r>
              <a:rPr lang="ru-RU" b="1" dirty="0" smtClean="0"/>
              <a:t> 436 -57 -99</a:t>
            </a:r>
          </a:p>
          <a:p>
            <a:pPr algn="ctr"/>
            <a:r>
              <a:rPr lang="ru-RU" b="1" dirty="0" smtClean="0"/>
              <a:t>8 -915—949-27-45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/>
              <a:t>Эпидситуация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> </a:t>
            </a:r>
            <a:r>
              <a:rPr lang="ru-RU" sz="3600" b="1" dirty="0" smtClean="0"/>
              <a:t>Нижегородская область и город</a:t>
            </a:r>
            <a:br>
              <a:rPr lang="ru-RU" sz="3600" b="1" dirty="0" smtClean="0"/>
            </a:br>
            <a:r>
              <a:rPr lang="ru-RU" sz="3600" b="1" dirty="0" smtClean="0"/>
              <a:t>с начала эпидемии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Всего женщин с ВИЧ </a:t>
            </a:r>
            <a:r>
              <a:rPr lang="ru-RU" dirty="0" smtClean="0"/>
              <a:t>--------------------8868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Из них репродуктивного возраста-</a:t>
            </a:r>
            <a:r>
              <a:rPr lang="ru-RU" dirty="0" smtClean="0"/>
              <a:t>-7654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Всего беременных с ВИЧ </a:t>
            </a:r>
            <a:r>
              <a:rPr lang="ru-RU" dirty="0" smtClean="0"/>
              <a:t>--------------4411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Родов всего </a:t>
            </a:r>
            <a:r>
              <a:rPr lang="ru-RU" dirty="0" smtClean="0"/>
              <a:t>--------------------------------3309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01.06.2018г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 algn="just"/>
            <a:r>
              <a:rPr lang="ru-RU" dirty="0" smtClean="0"/>
              <a:t>Всего  известно случаев беременности у  ВИЧ – инфицированных на территории Нижегородской области </a:t>
            </a:r>
            <a:r>
              <a:rPr lang="ru-RU" dirty="0" smtClean="0"/>
              <a:t>-  </a:t>
            </a:r>
            <a:r>
              <a:rPr lang="ru-RU" dirty="0" smtClean="0"/>
              <a:t>168</a:t>
            </a:r>
          </a:p>
          <a:p>
            <a:pPr algn="just"/>
            <a:r>
              <a:rPr lang="ru-RU" dirty="0" smtClean="0"/>
              <a:t>Из них беременность пролонгируется на разных сроках </a:t>
            </a:r>
            <a:r>
              <a:rPr lang="ru-RU" dirty="0" err="1" smtClean="0"/>
              <a:t>гестации</a:t>
            </a:r>
            <a:r>
              <a:rPr lang="ru-RU" dirty="0" smtClean="0"/>
              <a:t>     </a:t>
            </a:r>
            <a:r>
              <a:rPr lang="ru-RU" dirty="0" smtClean="0"/>
              <a:t>- </a:t>
            </a:r>
            <a:r>
              <a:rPr lang="ru-RU" dirty="0" smtClean="0"/>
              <a:t>92</a:t>
            </a:r>
          </a:p>
          <a:p>
            <a:pPr algn="just"/>
            <a:r>
              <a:rPr lang="ru-RU" dirty="0" smtClean="0"/>
              <a:t>Родов        </a:t>
            </a:r>
            <a:r>
              <a:rPr lang="ru-RU" dirty="0" smtClean="0"/>
              <a:t>-149                                                 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01.06.2018г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Беременные,  которые получили </a:t>
            </a:r>
          </a:p>
          <a:p>
            <a:pPr algn="just">
              <a:buNone/>
            </a:pPr>
            <a:r>
              <a:rPr lang="ru-RU" dirty="0" smtClean="0"/>
              <a:t>АРТ в качестве </a:t>
            </a:r>
            <a:r>
              <a:rPr lang="ru-RU" dirty="0"/>
              <a:t>М</a:t>
            </a:r>
            <a:r>
              <a:rPr lang="ru-RU" dirty="0" smtClean="0"/>
              <a:t>ед ППМР </a:t>
            </a:r>
            <a:r>
              <a:rPr lang="ru-RU" dirty="0" smtClean="0"/>
              <a:t> - </a:t>
            </a:r>
            <a:r>
              <a:rPr lang="ru-RU" dirty="0" smtClean="0"/>
              <a:t>106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Из них 32 беременные АРТ прекратили на разных сроках, из жительницы Нижнего </a:t>
            </a:r>
            <a:r>
              <a:rPr lang="ru-RU" dirty="0" smtClean="0"/>
              <a:t>Новгорода - </a:t>
            </a:r>
            <a:r>
              <a:rPr lang="ru-RU" dirty="0" smtClean="0"/>
              <a:t>11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Женские консультации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dirty="0" smtClean="0"/>
              <a:t>ЖК №2 ---- 1 беременная ( ул.  Рокоссовского)</a:t>
            </a:r>
          </a:p>
          <a:p>
            <a:pPr>
              <a:buNone/>
            </a:pPr>
            <a:r>
              <a:rPr lang="ru-RU" sz="3000" dirty="0" smtClean="0"/>
              <a:t>ЖК №20 –----4 беременные </a:t>
            </a:r>
          </a:p>
          <a:p>
            <a:pPr>
              <a:buNone/>
            </a:pPr>
            <a:r>
              <a:rPr lang="ru-RU" sz="3000" dirty="0" smtClean="0"/>
              <a:t>(ул. Кораблестроителей, ул. Мочалова, </a:t>
            </a:r>
          </a:p>
          <a:p>
            <a:pPr>
              <a:buNone/>
            </a:pPr>
            <a:r>
              <a:rPr lang="ru-RU" sz="3000" dirty="0" smtClean="0"/>
              <a:t>ул. Планетная, </a:t>
            </a:r>
            <a:r>
              <a:rPr lang="ru-RU" sz="3000" dirty="0" err="1" smtClean="0"/>
              <a:t>улЭнгельса</a:t>
            </a:r>
            <a:r>
              <a:rPr lang="ru-RU" sz="3000" dirty="0" smtClean="0"/>
              <a:t>)</a:t>
            </a:r>
          </a:p>
          <a:p>
            <a:pPr>
              <a:buNone/>
            </a:pPr>
            <a:r>
              <a:rPr lang="ru-RU" sz="3000" dirty="0"/>
              <a:t> </a:t>
            </a:r>
            <a:r>
              <a:rPr lang="ru-RU" sz="3000" dirty="0" smtClean="0"/>
              <a:t>ЖК №1 ---1  беременная ( </a:t>
            </a:r>
            <a:r>
              <a:rPr lang="ru-RU" sz="3000" dirty="0" err="1" smtClean="0"/>
              <a:t>Приокский</a:t>
            </a:r>
            <a:r>
              <a:rPr lang="ru-RU" sz="3000" dirty="0" smtClean="0"/>
              <a:t> район)</a:t>
            </a:r>
          </a:p>
          <a:p>
            <a:pPr>
              <a:buNone/>
            </a:pPr>
            <a:r>
              <a:rPr lang="ru-RU" sz="3000" dirty="0" smtClean="0"/>
              <a:t>ЖК №5 ----1 беременная ( Московское </a:t>
            </a:r>
            <a:r>
              <a:rPr lang="ru-RU" sz="3000" dirty="0" err="1" smtClean="0"/>
              <a:t>ш</a:t>
            </a:r>
            <a:r>
              <a:rPr lang="ru-RU" sz="3000" dirty="0" smtClean="0"/>
              <a:t>.)</a:t>
            </a:r>
          </a:p>
          <a:p>
            <a:pPr>
              <a:buNone/>
            </a:pPr>
            <a:r>
              <a:rPr lang="ru-RU" sz="3000" dirty="0" smtClean="0"/>
              <a:t>ЖК ГБУЗ НО «ГКБ№40» ----2 беременные( ул. Кирова, ул. Лескова)</a:t>
            </a:r>
          </a:p>
          <a:p>
            <a:pPr>
              <a:buNone/>
            </a:pPr>
            <a:r>
              <a:rPr lang="ru-RU" sz="3000" dirty="0" smtClean="0"/>
              <a:t>ЖК РД  №3 ----1 беременная( ул. </a:t>
            </a:r>
            <a:r>
              <a:rPr lang="ru-RU" sz="3000" dirty="0" err="1" smtClean="0"/>
              <a:t>Мостотряд</a:t>
            </a:r>
            <a:r>
              <a:rPr lang="ru-RU" sz="3000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 направлении в «НОЦ СПИД»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Направление и / или </a:t>
            </a:r>
          </a:p>
          <a:p>
            <a:r>
              <a:rPr lang="ru-RU" dirty="0" smtClean="0"/>
              <a:t>«Паспорт беременной»(с 22 </a:t>
            </a:r>
            <a:r>
              <a:rPr lang="ru-RU" dirty="0" err="1" smtClean="0"/>
              <a:t>нед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Указывать срок беременности на момент постановки на ДУ </a:t>
            </a:r>
          </a:p>
          <a:p>
            <a:r>
              <a:rPr lang="ru-RU" dirty="0" smtClean="0"/>
              <a:t>Дату ДУ </a:t>
            </a:r>
          </a:p>
          <a:p>
            <a:r>
              <a:rPr lang="ru-RU" dirty="0" smtClean="0"/>
              <a:t>Название ЛПУ </a:t>
            </a:r>
          </a:p>
          <a:p>
            <a:r>
              <a:rPr lang="ru-RU" dirty="0" smtClean="0"/>
              <a:t>ВРАЧ ( ФИО, телефон для связи)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«НОЦ СПИД»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Контроль ВН  ( 30 НБ !!  34 НБ!!  38 НБ)</a:t>
            </a:r>
          </a:p>
          <a:p>
            <a:r>
              <a:rPr lang="ru-RU" dirty="0" smtClean="0"/>
              <a:t>Назначение  АРТ </a:t>
            </a:r>
          </a:p>
          <a:p>
            <a:r>
              <a:rPr lang="ru-RU" dirty="0" smtClean="0"/>
              <a:t>Продление АРТ</a:t>
            </a:r>
          </a:p>
          <a:p>
            <a:r>
              <a:rPr lang="ru-RU" dirty="0" smtClean="0"/>
              <a:t>Консультативные заключения( метод и срок </a:t>
            </a:r>
            <a:r>
              <a:rPr lang="ru-RU" dirty="0" err="1" smtClean="0"/>
              <a:t>родоразрешения,МЕД</a:t>
            </a:r>
            <a:r>
              <a:rPr lang="ru-RU" dirty="0" smtClean="0"/>
              <a:t> ППМР для новорожденного)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«НОЦ СПИД»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Дистанционная помощь консультирования при МЕД ППМР</a:t>
            </a:r>
          </a:p>
          <a:p>
            <a:r>
              <a:rPr lang="ru-RU" dirty="0" smtClean="0"/>
              <a:t>Выдача АРТ для беременных с ВИЧ (оформление  доверенности)</a:t>
            </a:r>
          </a:p>
          <a:p>
            <a:r>
              <a:rPr lang="ru-RU" dirty="0" smtClean="0"/>
              <a:t>Мониторинг «Диспансеризации» беременных с ВИЧ</a:t>
            </a:r>
          </a:p>
          <a:p>
            <a:r>
              <a:rPr lang="ru-RU" dirty="0" smtClean="0"/>
              <a:t>Консультирование </a:t>
            </a:r>
            <a:r>
              <a:rPr lang="ru-RU" dirty="0" err="1" smtClean="0"/>
              <a:t>дискордантных</a:t>
            </a:r>
            <a:r>
              <a:rPr lang="ru-RU" dirty="0" smtClean="0"/>
              <a:t> пар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«НОЦ СПИД»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Для улучшения качества оказания медицинской помощи  беременным</a:t>
            </a:r>
          </a:p>
          <a:p>
            <a:pPr algn="ctr">
              <a:buNone/>
            </a:pPr>
            <a:r>
              <a:rPr lang="ru-RU" sz="3600" b="1" dirty="0" smtClean="0"/>
              <a:t> с ВИЧ – инфекцией на первом этапе профилактики перинатального инфицирования </a:t>
            </a:r>
          </a:p>
          <a:p>
            <a:pPr algn="ctr">
              <a:buNone/>
            </a:pPr>
            <a:r>
              <a:rPr lang="ru-RU" sz="3600" b="1" dirty="0" smtClean="0"/>
              <a:t>для снижения  риска инфицирования новорожденных</a:t>
            </a:r>
            <a:endParaRPr lang="ru-RU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422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Диспансеризация беременных с ВИЧ – инфекцией на территории  Нижегородской области и города Нижнего Новгорода</vt:lpstr>
      <vt:lpstr>Эпидситуация  Нижегородская область и город с начала эпидемии </vt:lpstr>
      <vt:lpstr>На 01.06.2018г</vt:lpstr>
      <vt:lpstr>На 01.06.2018г</vt:lpstr>
      <vt:lpstr>Женские консультации</vt:lpstr>
      <vt:lpstr>При направлении в «НОЦ СПИД»</vt:lpstr>
      <vt:lpstr>«НОЦ СПИД»</vt:lpstr>
      <vt:lpstr>«НОЦ СПИД»</vt:lpstr>
      <vt:lpstr>«НОЦ СПИД»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Диспансеризация беременных с ВИЧ – инфекцией на территории  Нижегородской области и города Нижнего Новгорода</dc:title>
  <dc:creator>user</dc:creator>
  <cp:lastModifiedBy>User</cp:lastModifiedBy>
  <cp:revision>18</cp:revision>
  <dcterms:created xsi:type="dcterms:W3CDTF">2018-06-18T17:12:52Z</dcterms:created>
  <dcterms:modified xsi:type="dcterms:W3CDTF">2018-07-20T06:29:28Z</dcterms:modified>
</cp:coreProperties>
</file>